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7" r:id="rId2"/>
    <p:sldId id="346" r:id="rId3"/>
    <p:sldId id="344" r:id="rId4"/>
    <p:sldId id="295" r:id="rId5"/>
    <p:sldId id="296" r:id="rId6"/>
    <p:sldId id="318" r:id="rId7"/>
    <p:sldId id="319" r:id="rId8"/>
    <p:sldId id="325" r:id="rId9"/>
    <p:sldId id="347" r:id="rId10"/>
    <p:sldId id="348" r:id="rId11"/>
    <p:sldId id="349" r:id="rId12"/>
    <p:sldId id="350" r:id="rId13"/>
    <p:sldId id="340" r:id="rId14"/>
    <p:sldId id="299" r:id="rId15"/>
    <p:sldId id="297" r:id="rId16"/>
    <p:sldId id="326" r:id="rId17"/>
    <p:sldId id="327" r:id="rId18"/>
    <p:sldId id="328" r:id="rId19"/>
    <p:sldId id="329" r:id="rId20"/>
    <p:sldId id="330" r:id="rId21"/>
    <p:sldId id="331" r:id="rId22"/>
    <p:sldId id="332" r:id="rId23"/>
    <p:sldId id="333" r:id="rId24"/>
    <p:sldId id="334" r:id="rId25"/>
    <p:sldId id="335" r:id="rId26"/>
    <p:sldId id="336" r:id="rId27"/>
    <p:sldId id="337" r:id="rId28"/>
    <p:sldId id="339" r:id="rId29"/>
    <p:sldId id="341" r:id="rId30"/>
    <p:sldId id="342" r:id="rId31"/>
    <p:sldId id="343" r:id="rId3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1pPr>
    <a:lvl2pPr marL="0" marR="0" indent="2286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2pPr>
    <a:lvl3pPr marL="0" marR="0" indent="4572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3pPr>
    <a:lvl4pPr marL="0" marR="0" indent="6858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4pPr>
    <a:lvl5pPr marL="0" marR="0" indent="9144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5pPr>
    <a:lvl6pPr marL="0" marR="0" indent="11430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6pPr>
    <a:lvl7pPr marL="0" marR="0" indent="13716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7pPr>
    <a:lvl8pPr marL="0" marR="0" indent="16002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8pPr>
    <a:lvl9pPr marL="0" marR="0" indent="18288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Светлый стиль 2 — акцент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Средний стиль 1 — акцент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178"/>
    <p:restoredTop sz="91536"/>
  </p:normalViewPr>
  <p:slideViewPr>
    <p:cSldViewPr snapToGrid="0" snapToObjects="1">
      <p:cViewPr varScale="1">
        <p:scale>
          <a:sx n="109" d="100"/>
          <a:sy n="109" d="100"/>
        </p:scale>
        <p:origin x="386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nSpc>
                <a:spcPct val="100000"/>
              </a:lnSpc>
              <a:buSzTx/>
              <a:buNone/>
              <a:defRPr sz="4000">
                <a:solidFill>
                  <a:srgbClr val="000000">
                    <a:alpha val="87042"/>
                  </a:srgbClr>
                </a:solidFill>
                <a:latin typeface="Roboto Light"/>
                <a:ea typeface="Roboto Light"/>
                <a:cs typeface="Roboto Light"/>
                <a:sym typeface="Roboto Light"/>
              </a:defRPr>
            </a:lvl1pPr>
            <a:lvl2pPr marL="0" indent="0">
              <a:lnSpc>
                <a:spcPct val="100000"/>
              </a:lnSpc>
              <a:buSzTx/>
              <a:buNone/>
              <a:defRPr sz="4000">
                <a:solidFill>
                  <a:srgbClr val="000000">
                    <a:alpha val="87042"/>
                  </a:srgbClr>
                </a:solidFill>
                <a:latin typeface="Roboto Light"/>
                <a:ea typeface="Roboto Light"/>
                <a:cs typeface="Roboto Light"/>
                <a:sym typeface="Roboto Light"/>
              </a:defRPr>
            </a:lvl2pPr>
            <a:lvl3pPr marL="0" indent="0">
              <a:lnSpc>
                <a:spcPct val="100000"/>
              </a:lnSpc>
              <a:buSzTx/>
              <a:buNone/>
              <a:defRPr sz="4000">
                <a:solidFill>
                  <a:srgbClr val="000000">
                    <a:alpha val="87042"/>
                  </a:srgbClr>
                </a:solidFill>
                <a:latin typeface="Roboto Light"/>
                <a:ea typeface="Roboto Light"/>
                <a:cs typeface="Roboto Light"/>
                <a:sym typeface="Roboto Light"/>
              </a:defRPr>
            </a:lvl3pPr>
            <a:lvl4pPr marL="0" indent="0">
              <a:lnSpc>
                <a:spcPct val="100000"/>
              </a:lnSpc>
              <a:buSzTx/>
              <a:buNone/>
              <a:defRPr sz="4000">
                <a:solidFill>
                  <a:srgbClr val="000000">
                    <a:alpha val="87042"/>
                  </a:srgbClr>
                </a:solidFill>
                <a:latin typeface="Roboto Light"/>
                <a:ea typeface="Roboto Light"/>
                <a:cs typeface="Roboto Light"/>
                <a:sym typeface="Roboto Light"/>
              </a:defRPr>
            </a:lvl4pPr>
            <a:lvl5pPr marL="0" indent="0">
              <a:lnSpc>
                <a:spcPct val="100000"/>
              </a:lnSpc>
              <a:buSzTx/>
              <a:buNone/>
              <a:defRPr sz="4000">
                <a:solidFill>
                  <a:srgbClr val="000000">
                    <a:alpha val="87042"/>
                  </a:srgbClr>
                </a:solidFill>
                <a:latin typeface="Roboto Light"/>
                <a:ea typeface="Roboto Light"/>
                <a:cs typeface="Roboto Light"/>
                <a:sym typeface="Roboto Light"/>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57200"/>
          </a:xfrm>
          <a:prstGeom prst="rect">
            <a:avLst/>
          </a:prstGeom>
        </p:spPr>
        <p:txBody>
          <a:bodyPr anchor="t">
            <a:spAutoFit/>
          </a:bodyPr>
          <a:lstStyle>
            <a:lvl1pPr marL="0" indent="0" algn="r">
              <a:lnSpc>
                <a:spcPct val="100000"/>
              </a:lnSpc>
              <a:buSzTx/>
              <a:buNone/>
              <a:defRPr>
                <a:solidFill>
                  <a:srgbClr val="000000">
                    <a:alpha val="56311"/>
                  </a:srgbClr>
                </a:solidFill>
              </a:defRPr>
            </a:lvl1pPr>
          </a:lstStyle>
          <a:p>
            <a:r>
              <a:t>–Johnny Appleseed</a:t>
            </a:r>
          </a:p>
        </p:txBody>
      </p:sp>
      <p:sp>
        <p:nvSpPr>
          <p:cNvPr id="94" name="“Type a quote here.”"/>
          <p:cNvSpPr txBox="1">
            <a:spLocks noGrp="1"/>
          </p:cNvSpPr>
          <p:nvPr>
            <p:ph type="body" sz="quarter" idx="14"/>
          </p:nvPr>
        </p:nvSpPr>
        <p:spPr>
          <a:xfrm>
            <a:off x="1270000" y="4267200"/>
            <a:ext cx="10464800" cy="609600"/>
          </a:xfrm>
          <a:prstGeom prst="rect">
            <a:avLst/>
          </a:prstGeom>
        </p:spPr>
        <p:txBody>
          <a:bodyPr>
            <a:spAutoFit/>
          </a:bodyPr>
          <a:lstStyle>
            <a:lvl1pPr marL="0" indent="0" algn="r">
              <a:lnSpc>
                <a:spcPct val="100000"/>
              </a:lnSpc>
              <a:buSzTx/>
              <a:buNone/>
              <a:defRPr>
                <a:solidFill>
                  <a:srgbClr val="000000">
                    <a:alpha val="56311"/>
                  </a:srgbClr>
                </a:solidFill>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nSpc>
                <a:spcPct val="100000"/>
              </a:lnSpc>
              <a:buSzTx/>
              <a:buNone/>
              <a:defRPr sz="4000">
                <a:solidFill>
                  <a:srgbClr val="000000">
                    <a:alpha val="87042"/>
                  </a:srgbClr>
                </a:solidFill>
                <a:latin typeface="Roboto Light"/>
                <a:ea typeface="Roboto Light"/>
                <a:cs typeface="Roboto Light"/>
                <a:sym typeface="Roboto Light"/>
              </a:defRPr>
            </a:lvl1pPr>
            <a:lvl2pPr marL="0" indent="0">
              <a:lnSpc>
                <a:spcPct val="100000"/>
              </a:lnSpc>
              <a:buSzTx/>
              <a:buNone/>
              <a:defRPr sz="4000">
                <a:solidFill>
                  <a:srgbClr val="000000">
                    <a:alpha val="87042"/>
                  </a:srgbClr>
                </a:solidFill>
                <a:latin typeface="Roboto Light"/>
                <a:ea typeface="Roboto Light"/>
                <a:cs typeface="Roboto Light"/>
                <a:sym typeface="Roboto Light"/>
              </a:defRPr>
            </a:lvl2pPr>
            <a:lvl3pPr marL="0" indent="0">
              <a:lnSpc>
                <a:spcPct val="100000"/>
              </a:lnSpc>
              <a:buSzTx/>
              <a:buNone/>
              <a:defRPr sz="4000">
                <a:solidFill>
                  <a:srgbClr val="000000">
                    <a:alpha val="87042"/>
                  </a:srgbClr>
                </a:solidFill>
                <a:latin typeface="Roboto Light"/>
                <a:ea typeface="Roboto Light"/>
                <a:cs typeface="Roboto Light"/>
                <a:sym typeface="Roboto Light"/>
              </a:defRPr>
            </a:lvl3pPr>
            <a:lvl4pPr marL="0" indent="0">
              <a:lnSpc>
                <a:spcPct val="100000"/>
              </a:lnSpc>
              <a:buSzTx/>
              <a:buNone/>
              <a:defRPr sz="4000">
                <a:solidFill>
                  <a:srgbClr val="000000">
                    <a:alpha val="87042"/>
                  </a:srgbClr>
                </a:solidFill>
                <a:latin typeface="Roboto Light"/>
                <a:ea typeface="Roboto Light"/>
                <a:cs typeface="Roboto Light"/>
                <a:sym typeface="Roboto Light"/>
              </a:defRPr>
            </a:lvl4pPr>
            <a:lvl5pPr marL="0" indent="0">
              <a:lnSpc>
                <a:spcPct val="100000"/>
              </a:lnSpc>
              <a:buSzTx/>
              <a:buNone/>
              <a:defRPr sz="4000">
                <a:solidFill>
                  <a:srgbClr val="000000">
                    <a:alpha val="87042"/>
                  </a:srgbClr>
                </a:solidFill>
                <a:latin typeface="Roboto Light"/>
                <a:ea typeface="Roboto Light"/>
                <a:cs typeface="Roboto Light"/>
                <a:sym typeface="Roboto Light"/>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4000">
                <a:latin typeface="Roboto Light"/>
                <a:ea typeface="Roboto Light"/>
                <a:cs typeface="Roboto Light"/>
                <a:sym typeface="Roboto Light"/>
              </a:defRPr>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nSpc>
                <a:spcPct val="100000"/>
              </a:lnSpc>
              <a:buSzTx/>
              <a:buNone/>
              <a:defRPr sz="4000">
                <a:solidFill>
                  <a:srgbClr val="000000">
                    <a:alpha val="87042"/>
                  </a:srgbClr>
                </a:solidFill>
                <a:latin typeface="Roboto Light"/>
                <a:ea typeface="Roboto Light"/>
                <a:cs typeface="Roboto Light"/>
                <a:sym typeface="Roboto Light"/>
              </a:defRPr>
            </a:lvl1pPr>
            <a:lvl2pPr marL="0" indent="0">
              <a:lnSpc>
                <a:spcPct val="100000"/>
              </a:lnSpc>
              <a:buSzTx/>
              <a:buNone/>
              <a:defRPr sz="4000">
                <a:solidFill>
                  <a:srgbClr val="000000">
                    <a:alpha val="87042"/>
                  </a:srgbClr>
                </a:solidFill>
                <a:latin typeface="Roboto Light"/>
                <a:ea typeface="Roboto Light"/>
                <a:cs typeface="Roboto Light"/>
                <a:sym typeface="Roboto Light"/>
              </a:defRPr>
            </a:lvl2pPr>
            <a:lvl3pPr marL="0" indent="0">
              <a:lnSpc>
                <a:spcPct val="100000"/>
              </a:lnSpc>
              <a:buSzTx/>
              <a:buNone/>
              <a:defRPr sz="4000">
                <a:solidFill>
                  <a:srgbClr val="000000">
                    <a:alpha val="87042"/>
                  </a:srgbClr>
                </a:solidFill>
                <a:latin typeface="Roboto Light"/>
                <a:ea typeface="Roboto Light"/>
                <a:cs typeface="Roboto Light"/>
                <a:sym typeface="Roboto Light"/>
              </a:defRPr>
            </a:lvl3pPr>
            <a:lvl4pPr marL="0" indent="0">
              <a:lnSpc>
                <a:spcPct val="100000"/>
              </a:lnSpc>
              <a:buSzTx/>
              <a:buNone/>
              <a:defRPr sz="4000">
                <a:solidFill>
                  <a:srgbClr val="000000">
                    <a:alpha val="87042"/>
                  </a:srgbClr>
                </a:solidFill>
                <a:latin typeface="Roboto Light"/>
                <a:ea typeface="Roboto Light"/>
                <a:cs typeface="Roboto Light"/>
                <a:sym typeface="Roboto Light"/>
              </a:defRPr>
            </a:lvl4pPr>
            <a:lvl5pPr marL="0" indent="0">
              <a:lnSpc>
                <a:spcPct val="100000"/>
              </a:lnSpc>
              <a:buSzTx/>
              <a:buNone/>
              <a:defRPr sz="4000">
                <a:solidFill>
                  <a:srgbClr val="000000">
                    <a:alpha val="87042"/>
                  </a:srgbClr>
                </a:solidFill>
                <a:latin typeface="Roboto Light"/>
                <a:ea typeface="Roboto Light"/>
                <a:cs typeface="Roboto Light"/>
                <a:sym typeface="Roboto Light"/>
              </a:defRPr>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269421" indent="-269421">
              <a:lnSpc>
                <a:spcPct val="100000"/>
              </a:lnSpc>
              <a:defRPr>
                <a:solidFill>
                  <a:srgbClr val="000000">
                    <a:alpha val="56311"/>
                  </a:srgbClr>
                </a:solidFill>
              </a:defRPr>
            </a:lvl1pPr>
            <a:lvl2pPr marL="612321" indent="-269421">
              <a:lnSpc>
                <a:spcPct val="100000"/>
              </a:lnSpc>
              <a:defRPr>
                <a:solidFill>
                  <a:srgbClr val="000000">
                    <a:alpha val="56311"/>
                  </a:srgbClr>
                </a:solidFill>
              </a:defRPr>
            </a:lvl2pPr>
            <a:lvl3pPr marL="955221" indent="-269421">
              <a:lnSpc>
                <a:spcPct val="100000"/>
              </a:lnSpc>
              <a:defRPr>
                <a:solidFill>
                  <a:srgbClr val="000000">
                    <a:alpha val="56311"/>
                  </a:srgbClr>
                </a:solidFill>
              </a:defRPr>
            </a:lvl3pPr>
            <a:lvl4pPr marL="1298121" indent="-269421">
              <a:lnSpc>
                <a:spcPct val="100000"/>
              </a:lnSpc>
              <a:defRPr>
                <a:solidFill>
                  <a:srgbClr val="000000">
                    <a:alpha val="56311"/>
                  </a:srgbClr>
                </a:solidFill>
              </a:defRPr>
            </a:lvl4pPr>
            <a:lvl5pPr marL="1641021" indent="-269421">
              <a:lnSpc>
                <a:spcPct val="100000"/>
              </a:lnSpc>
              <a:defRPr>
                <a:solidFill>
                  <a:srgbClr val="000000">
                    <a:alpha val="56311"/>
                  </a:srgbClr>
                </a:solidFill>
              </a:defRPr>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lgn="ctr">
              <a:defRPr sz="16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1pPr>
      <a:lvl2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2pPr>
      <a:lvl3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3pPr>
      <a:lvl4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4pPr>
      <a:lvl5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5pPr>
      <a:lvl6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6pPr>
      <a:lvl7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7pPr>
      <a:lvl8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8pPr>
      <a:lvl9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9pPr>
    </p:titleStyle>
    <p:bodyStyle>
      <a:lvl1pPr marL="3055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1pPr>
      <a:lvl2pPr marL="7500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2pPr>
      <a:lvl3pPr marL="11945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3pPr>
      <a:lvl4pPr marL="16390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4pPr>
      <a:lvl5pPr marL="20835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5pPr>
      <a:lvl6pPr marL="25280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6pPr>
      <a:lvl7pPr marL="29725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7pPr>
      <a:lvl8pPr marL="34170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8pPr>
      <a:lvl9pPr marL="38615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file:////var/folders/nr/_bvgpf4x7lb5sk5_1vml0lx40000gn/T/com.microsoft.Powerpoint/converted_emf.emf"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www.tutorialspoint.com/data_structures_algorithms/stack_algorithm.htm"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medium.com/@ryan.dphu.nguyen/quick-queues-in-swift-eb4d305707c5"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library.hse.ru/e-resources"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vk.com/wall-54530371_10903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25" name="Page name"/>
          <p:cNvSpPr txBox="1"/>
          <p:nvPr/>
        </p:nvSpPr>
        <p:spPr>
          <a:xfrm>
            <a:off x="806543"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endParaRPr dirty="0"/>
          </a:p>
        </p:txBody>
      </p:sp>
      <p:sp>
        <p:nvSpPr>
          <p:cNvPr id="127" name="Title"/>
          <p:cNvSpPr txBox="1"/>
          <p:nvPr/>
        </p:nvSpPr>
        <p:spPr>
          <a:xfrm>
            <a:off x="1537098" y="1716113"/>
            <a:ext cx="9930604"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000">
                <a:solidFill>
                  <a:srgbClr val="000000">
                    <a:alpha val="87042"/>
                  </a:srgbClr>
                </a:solidFill>
                <a:latin typeface="Roboto Medium"/>
                <a:ea typeface="Roboto Medium"/>
                <a:cs typeface="Roboto Medium"/>
                <a:sym typeface="Roboto Medium"/>
              </a:defRPr>
            </a:lvl1pPr>
          </a:lstStyle>
          <a:p>
            <a:pPr algn="ctr"/>
            <a:r>
              <a:rPr lang="ru-RU" dirty="0"/>
              <a:t>Алгоритмы и структуры данных</a:t>
            </a:r>
            <a:endParaRPr dirty="0"/>
          </a:p>
        </p:txBody>
      </p:sp>
      <p:sp>
        <p:nvSpPr>
          <p:cNvPr id="128" name="Subtitle"/>
          <p:cNvSpPr txBox="1"/>
          <p:nvPr/>
        </p:nvSpPr>
        <p:spPr>
          <a:xfrm>
            <a:off x="2317443" y="4347466"/>
            <a:ext cx="8673290"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4000">
                <a:solidFill>
                  <a:srgbClr val="000000">
                    <a:alpha val="87042"/>
                  </a:srgbClr>
                </a:solidFill>
                <a:latin typeface="Roboto Light"/>
                <a:ea typeface="Roboto Light"/>
                <a:cs typeface="Roboto Light"/>
                <a:sym typeface="Roboto Light"/>
              </a:defRPr>
            </a:lvl1pPr>
          </a:lstStyle>
          <a:p>
            <a:pPr algn="ctr"/>
            <a:r>
              <a:rPr lang="ru-RU" dirty="0"/>
              <a:t>Лекция </a:t>
            </a:r>
            <a:r>
              <a:rPr lang="en-US" dirty="0"/>
              <a:t>5</a:t>
            </a:r>
            <a:r>
              <a:rPr lang="ru-RU" dirty="0"/>
              <a:t>. Структуры данных </a:t>
            </a:r>
          </a:p>
          <a:p>
            <a:pPr algn="ctr"/>
            <a:r>
              <a:rPr lang="ru-RU" dirty="0"/>
              <a:t>(</a:t>
            </a:r>
            <a:r>
              <a:rPr lang="en-US" dirty="0"/>
              <a:t>Data Structures</a:t>
            </a:r>
            <a:r>
              <a:rPr lang="ru-RU" dirty="0"/>
              <a:t>)</a:t>
            </a:r>
          </a:p>
        </p:txBody>
      </p:sp>
      <p:pic>
        <p:nvPicPr>
          <p:cNvPr id="3" name="Рисунок 2">
            <a:extLst>
              <a:ext uri="{FF2B5EF4-FFF2-40B4-BE49-F238E27FC236}">
                <a16:creationId xmlns:a16="http://schemas.microsoft.com/office/drawing/2014/main" id="{F5581F70-F9DC-814E-90E7-212737291A2B}"/>
              </a:ext>
            </a:extLst>
          </p:cNvPr>
          <p:cNvPicPr>
            <a:picLocks noChangeAspect="1"/>
          </p:cNvPicPr>
          <p:nvPr/>
        </p:nvPicPr>
        <p:blipFill>
          <a:blip r:link="rId3"/>
          <a:stretch>
            <a:fillRect/>
          </a:stretch>
        </p:blipFill>
        <p:spPr>
          <a:xfrm>
            <a:off x="1270000" y="1270000"/>
            <a:ext cx="63500" cy="7620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2285882"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Связные списки</a:t>
            </a:r>
          </a:p>
        </p:txBody>
      </p:sp>
      <p:sp>
        <p:nvSpPr>
          <p:cNvPr id="139" name="1 из 100"/>
          <p:cNvSpPr txBox="1"/>
          <p:nvPr/>
        </p:nvSpPr>
        <p:spPr>
          <a:xfrm>
            <a:off x="12071411" y="223927"/>
            <a:ext cx="102656"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806542" y="1420572"/>
            <a:ext cx="6947569" cy="572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b="1" dirty="0"/>
              <a:t>Связные списки - </a:t>
            </a:r>
            <a:r>
              <a:rPr lang="en-US" sz="2800" dirty="0"/>
              <a:t> Pros &amp; Cons</a:t>
            </a:r>
            <a:endParaRPr sz="2800" dirty="0"/>
          </a:p>
        </p:txBody>
      </p:sp>
      <p:pic>
        <p:nvPicPr>
          <p:cNvPr id="4098" name="Picture 2">
            <a:extLst>
              <a:ext uri="{FF2B5EF4-FFF2-40B4-BE49-F238E27FC236}">
                <a16:creationId xmlns:a16="http://schemas.microsoft.com/office/drawing/2014/main" id="{D753D8BE-A0AC-48CF-BC3B-44D7D31D9F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226" y="3436864"/>
            <a:ext cx="738697" cy="73869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59727E3-BF75-42B2-B61A-383B9B4859F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0413" y="3377655"/>
            <a:ext cx="738698" cy="738698"/>
          </a:xfrm>
          <a:prstGeom prst="rect">
            <a:avLst/>
          </a:prstGeom>
          <a:noFill/>
          <a:extLst>
            <a:ext uri="{909E8E84-426E-40DD-AFC4-6F175D3DCCD1}">
              <a14:hiddenFill xmlns:a14="http://schemas.microsoft.com/office/drawing/2010/main">
                <a:solidFill>
                  <a:srgbClr val="FFFFFF"/>
                </a:solidFill>
              </a14:hiddenFill>
            </a:ext>
          </a:extLst>
        </p:spPr>
      </p:pic>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E46E65C-EA1F-4DE8-9F0C-6892F9A00B63}"/>
              </a:ext>
            </a:extLst>
          </p:cNvPr>
          <p:cNvSpPr txBox="1"/>
          <p:nvPr/>
        </p:nvSpPr>
        <p:spPr>
          <a:xfrm>
            <a:off x="1480691" y="3325195"/>
            <a:ext cx="4856642" cy="948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r>
              <a:rPr lang="ru-RU" sz="2400" dirty="0"/>
              <a:t>Переполнение невозможно, только если закончилась память</a:t>
            </a:r>
            <a:endParaRPr sz="2400" dirty="0"/>
          </a:p>
        </p:txBody>
      </p:sp>
      <p:sp>
        <p:nvSpPr>
          <p:cNvPr id="1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74184074-D088-4004-8C7D-0AED92989751}"/>
              </a:ext>
            </a:extLst>
          </p:cNvPr>
          <p:cNvSpPr txBox="1"/>
          <p:nvPr/>
        </p:nvSpPr>
        <p:spPr>
          <a:xfrm>
            <a:off x="1468499" y="4635062"/>
            <a:ext cx="4856642" cy="948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400" dirty="0"/>
              <a:t>Простые и эффективные операции вставки и удаления</a:t>
            </a:r>
            <a:endParaRPr sz="2400" dirty="0"/>
          </a:p>
        </p:txBody>
      </p:sp>
      <p:sp>
        <p:nvSpPr>
          <p:cNvPr id="11"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6473B249-4880-4909-BE7E-8097D9CD56EA}"/>
              </a:ext>
            </a:extLst>
          </p:cNvPr>
          <p:cNvSpPr txBox="1"/>
          <p:nvPr/>
        </p:nvSpPr>
        <p:spPr>
          <a:xfrm>
            <a:off x="1468499" y="5802066"/>
            <a:ext cx="5211162" cy="13914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400" dirty="0"/>
              <a:t>При работе с большими объектами перемещение указателей проще чем копирование</a:t>
            </a:r>
            <a:endParaRPr sz="2400" dirty="0"/>
          </a:p>
        </p:txBody>
      </p:sp>
      <p:pic>
        <p:nvPicPr>
          <p:cNvPr id="12" name="Picture 2">
            <a:extLst>
              <a:ext uri="{FF2B5EF4-FFF2-40B4-BE49-F238E27FC236}">
                <a16:creationId xmlns:a16="http://schemas.microsoft.com/office/drawing/2014/main" id="{DB814F1F-349B-435A-9807-4EB3DA7280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225" y="4764507"/>
            <a:ext cx="738697" cy="7386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79EE2A06-4DE3-4F4F-B59E-27A8B1F9A1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507" y="6128420"/>
            <a:ext cx="738697" cy="738697"/>
          </a:xfrm>
          <a:prstGeom prst="rect">
            <a:avLst/>
          </a:prstGeom>
          <a:noFill/>
          <a:extLst>
            <a:ext uri="{909E8E84-426E-40DD-AFC4-6F175D3DCCD1}">
              <a14:hiddenFill xmlns:a14="http://schemas.microsoft.com/office/drawing/2010/main">
                <a:solidFill>
                  <a:srgbClr val="FFFFFF"/>
                </a:solidFill>
              </a14:hiddenFill>
            </a:ext>
          </a:extLst>
        </p:spPr>
      </p:pic>
      <p:sp>
        <p:nvSpPr>
          <p:cNvPr id="14"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38016459-83ED-499E-9BB4-D5ECFD3A8012}"/>
              </a:ext>
            </a:extLst>
          </p:cNvPr>
          <p:cNvSpPr txBox="1"/>
          <p:nvPr/>
        </p:nvSpPr>
        <p:spPr>
          <a:xfrm>
            <a:off x="7936474" y="3281565"/>
            <a:ext cx="4587705" cy="948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r>
              <a:rPr lang="ru-RU" sz="2400" dirty="0"/>
              <a:t>Использую дополнительную память для указателей</a:t>
            </a:r>
            <a:endParaRPr sz="2400" dirty="0"/>
          </a:p>
        </p:txBody>
      </p:sp>
      <p:pic>
        <p:nvPicPr>
          <p:cNvPr id="15" name="Picture 4">
            <a:extLst>
              <a:ext uri="{FF2B5EF4-FFF2-40B4-BE49-F238E27FC236}">
                <a16:creationId xmlns:a16="http://schemas.microsoft.com/office/drawing/2014/main" id="{C3EBF8DD-E71B-4972-99CC-0A94616C3B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6509" y="4761447"/>
            <a:ext cx="738698" cy="738698"/>
          </a:xfrm>
          <a:prstGeom prst="rect">
            <a:avLst/>
          </a:prstGeom>
          <a:noFill/>
          <a:extLst>
            <a:ext uri="{909E8E84-426E-40DD-AFC4-6F175D3DCCD1}">
              <a14:hiddenFill xmlns:a14="http://schemas.microsoft.com/office/drawing/2010/main">
                <a:solidFill>
                  <a:srgbClr val="FFFFFF"/>
                </a:solidFill>
              </a14:hiddenFill>
            </a:ext>
          </a:extLst>
        </p:spPr>
      </p:pic>
      <p:sp>
        <p:nvSpPr>
          <p:cNvPr id="16"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84AE1BA4-9F50-4CF6-A33F-5C66FDC9BC4E}"/>
              </a:ext>
            </a:extLst>
          </p:cNvPr>
          <p:cNvSpPr txBox="1"/>
          <p:nvPr/>
        </p:nvSpPr>
        <p:spPr>
          <a:xfrm>
            <a:off x="7942570" y="4665357"/>
            <a:ext cx="4587705" cy="948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r>
              <a:rPr lang="ru-RU" sz="2400" dirty="0"/>
              <a:t>Нет эффективного произвольного доступа</a:t>
            </a:r>
            <a:endParaRPr sz="2400" dirty="0"/>
          </a:p>
        </p:txBody>
      </p:sp>
      <p:pic>
        <p:nvPicPr>
          <p:cNvPr id="17" name="Picture 4">
            <a:extLst>
              <a:ext uri="{FF2B5EF4-FFF2-40B4-BE49-F238E27FC236}">
                <a16:creationId xmlns:a16="http://schemas.microsoft.com/office/drawing/2014/main" id="{4B31ED54-FDA0-442E-AE96-38A7C9231A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0413" y="6145239"/>
            <a:ext cx="738698" cy="738698"/>
          </a:xfrm>
          <a:prstGeom prst="rect">
            <a:avLst/>
          </a:prstGeom>
          <a:noFill/>
          <a:extLst>
            <a:ext uri="{909E8E84-426E-40DD-AFC4-6F175D3DCCD1}">
              <a14:hiddenFill xmlns:a14="http://schemas.microsoft.com/office/drawing/2010/main">
                <a:solidFill>
                  <a:srgbClr val="FFFFFF"/>
                </a:solidFill>
              </a14:hiddenFill>
            </a:ext>
          </a:extLst>
        </p:spPr>
      </p:pic>
      <p:sp>
        <p:nvSpPr>
          <p:cNvPr id="1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8A993CD3-F9C6-4923-864A-E1FDBC4DE097}"/>
              </a:ext>
            </a:extLst>
          </p:cNvPr>
          <p:cNvSpPr txBox="1"/>
          <p:nvPr/>
        </p:nvSpPr>
        <p:spPr>
          <a:xfrm>
            <a:off x="7936474" y="6049149"/>
            <a:ext cx="4587705" cy="948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r>
              <a:rPr lang="ru-RU" sz="2400" dirty="0"/>
              <a:t>Менее эффективны в использовании кэш-памяти</a:t>
            </a:r>
            <a:endParaRPr sz="2400" dirty="0"/>
          </a:p>
        </p:txBody>
      </p:sp>
    </p:spTree>
    <p:extLst>
      <p:ext uri="{BB962C8B-B14F-4D97-AF65-F5344CB8AC3E}">
        <p14:creationId xmlns:p14="http://schemas.microsoft.com/office/powerpoint/2010/main" val="304568050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7245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Стек</a:t>
            </a:r>
            <a:endParaRPr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911597" y="1318259"/>
            <a:ext cx="11262470" cy="2123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Стек (</a:t>
            </a:r>
            <a:r>
              <a:rPr lang="en-US" sz="2800" b="1" dirty="0"/>
              <a:t>Stack)</a:t>
            </a:r>
            <a:r>
              <a:rPr lang="ru-RU" sz="2800" dirty="0"/>
              <a:t> - это структура данных, работающая по принципу </a:t>
            </a:r>
            <a:r>
              <a:rPr lang="en-US" sz="2800" dirty="0"/>
              <a:t>“</a:t>
            </a:r>
            <a:r>
              <a:rPr lang="ru-RU" sz="2800" dirty="0"/>
              <a:t>последним добавлен – первым возвращен</a:t>
            </a:r>
            <a:r>
              <a:rPr lang="en-US" sz="2800" dirty="0"/>
              <a:t>”</a:t>
            </a:r>
            <a:r>
              <a:rPr lang="ru-RU" sz="2800" dirty="0"/>
              <a:t> – </a:t>
            </a:r>
            <a:r>
              <a:rPr lang="en-US" sz="2800" b="1" dirty="0"/>
              <a:t>Last In First Out (LIFO)</a:t>
            </a:r>
          </a:p>
          <a:p>
            <a:pPr algn="just"/>
            <a:r>
              <a:rPr lang="en-US" sz="2800" dirty="0"/>
              <a:t> </a:t>
            </a:r>
            <a:endParaRPr sz="2800" dirty="0"/>
          </a:p>
        </p:txBody>
      </p:sp>
      <p:pic>
        <p:nvPicPr>
          <p:cNvPr id="7" name="Picture 2" descr="Image result for stack data structure">
            <a:extLst>
              <a:ext uri="{FF2B5EF4-FFF2-40B4-BE49-F238E27FC236}">
                <a16:creationId xmlns:a16="http://schemas.microsoft.com/office/drawing/2014/main" id="{52F16204-9603-40BD-8082-2AA08E35C5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1582" y="3441597"/>
            <a:ext cx="4762500" cy="3286125"/>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a:extLst>
              <a:ext uri="{FF2B5EF4-FFF2-40B4-BE49-F238E27FC236}">
                <a16:creationId xmlns:a16="http://schemas.microsoft.com/office/drawing/2014/main" id="{590A26BB-C03D-4FCD-89F1-EAA4E4F9F26A}"/>
              </a:ext>
            </a:extLst>
          </p:cNvPr>
          <p:cNvSpPr/>
          <p:nvPr/>
        </p:nvSpPr>
        <p:spPr>
          <a:xfrm>
            <a:off x="3147568" y="8460987"/>
            <a:ext cx="6709664" cy="307777"/>
          </a:xfrm>
          <a:prstGeom prst="rect">
            <a:avLst/>
          </a:prstGeom>
        </p:spPr>
        <p:txBody>
          <a:bodyPr wrap="square">
            <a:spAutoFit/>
          </a:bodyPr>
          <a:lstStyle/>
          <a:p>
            <a:r>
              <a:rPr lang="en-US" sz="1400" dirty="0">
                <a:hlinkClick r:id="rId4"/>
              </a:rPr>
              <a:t>https://www.tutorialspoint.com/data_structures_algorithms/stack_algorithm.htm</a:t>
            </a:r>
            <a:endParaRPr lang="ru-RU" sz="1400" dirty="0"/>
          </a:p>
        </p:txBody>
      </p:sp>
    </p:spTree>
    <p:extLst>
      <p:ext uri="{BB962C8B-B14F-4D97-AF65-F5344CB8AC3E}">
        <p14:creationId xmlns:p14="http://schemas.microsoft.com/office/powerpoint/2010/main" val="1488694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7245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Стек</a:t>
            </a:r>
            <a:endParaRPr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871165" y="1212312"/>
            <a:ext cx="11262470" cy="572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Сложность операций со стеком</a:t>
            </a:r>
            <a:endParaRPr sz="2800" dirty="0"/>
          </a:p>
        </p:txBody>
      </p:sp>
      <p:graphicFrame>
        <p:nvGraphicFramePr>
          <p:cNvPr id="7" name="Таблица 6">
            <a:extLst>
              <a:ext uri="{FF2B5EF4-FFF2-40B4-BE49-F238E27FC236}">
                <a16:creationId xmlns:a16="http://schemas.microsoft.com/office/drawing/2014/main" id="{784055BE-CFB0-48D3-A442-E1BF2874699B}"/>
              </a:ext>
            </a:extLst>
          </p:cNvPr>
          <p:cNvGraphicFramePr>
            <a:graphicFrameLocks noGrp="1"/>
          </p:cNvGraphicFramePr>
          <p:nvPr/>
        </p:nvGraphicFramePr>
        <p:xfrm>
          <a:off x="3949652" y="2591691"/>
          <a:ext cx="5105496" cy="3870960"/>
        </p:xfrm>
        <a:graphic>
          <a:graphicData uri="http://schemas.openxmlformats.org/drawingml/2006/table">
            <a:tbl>
              <a:tblPr firstRow="1" firstCol="1" bandRow="1">
                <a:tableStyleId>{FABFCF23-3B69-468F-B69F-88F6DE6A72F2}</a:tableStyleId>
              </a:tblPr>
              <a:tblGrid>
                <a:gridCol w="2552748">
                  <a:extLst>
                    <a:ext uri="{9D8B030D-6E8A-4147-A177-3AD203B41FA5}">
                      <a16:colId xmlns:a16="http://schemas.microsoft.com/office/drawing/2014/main" val="2518591083"/>
                    </a:ext>
                  </a:extLst>
                </a:gridCol>
                <a:gridCol w="2552748">
                  <a:extLst>
                    <a:ext uri="{9D8B030D-6E8A-4147-A177-3AD203B41FA5}">
                      <a16:colId xmlns:a16="http://schemas.microsoft.com/office/drawing/2014/main" val="2696512963"/>
                    </a:ext>
                  </a:extLst>
                </a:gridCol>
              </a:tblGrid>
              <a:tr h="370840">
                <a:tc>
                  <a:txBody>
                    <a:bodyPr/>
                    <a:lstStyle/>
                    <a:p>
                      <a:endParaRPr lang="ru-RU" dirty="0"/>
                    </a:p>
                  </a:txBody>
                  <a:tcPr/>
                </a:tc>
                <a:tc>
                  <a:txBody>
                    <a:bodyPr/>
                    <a:lstStyle/>
                    <a:p>
                      <a:r>
                        <a:rPr lang="ru-RU" dirty="0"/>
                        <a:t>Асимптотическая сложность</a:t>
                      </a:r>
                    </a:p>
                  </a:txBody>
                  <a:tcPr/>
                </a:tc>
                <a:extLst>
                  <a:ext uri="{0D108BD9-81ED-4DB2-BD59-A6C34878D82A}">
                    <a16:rowId xmlns:a16="http://schemas.microsoft.com/office/drawing/2014/main" val="789628695"/>
                  </a:ext>
                </a:extLst>
              </a:tr>
              <a:tr h="370840">
                <a:tc>
                  <a:txBody>
                    <a:bodyPr/>
                    <a:lstStyle/>
                    <a:p>
                      <a:r>
                        <a:rPr lang="ru-RU" sz="2000" dirty="0"/>
                        <a:t>Тип </a:t>
                      </a:r>
                    </a:p>
                    <a:p>
                      <a:r>
                        <a:rPr lang="ru-RU" sz="2000" dirty="0"/>
                        <a:t>операции</a:t>
                      </a:r>
                    </a:p>
                  </a:txBody>
                  <a:tcPr>
                    <a:lnR w="12700" cap="flat" cmpd="sng" algn="ctr">
                      <a:solidFill>
                        <a:schemeClr val="tx1"/>
                      </a:solidFill>
                      <a:prstDash val="solid"/>
                      <a:round/>
                      <a:headEnd type="none" w="med" len="med"/>
                      <a:tailEnd type="none" w="med" len="med"/>
                    </a:lnR>
                  </a:tcPr>
                </a:tc>
                <a:tc>
                  <a:txBody>
                    <a:bodyPr/>
                    <a:lstStyle/>
                    <a:p>
                      <a:r>
                        <a:rPr lang="en-US" sz="2000" b="1" dirty="0"/>
                        <a:t>Stack</a:t>
                      </a:r>
                      <a:endParaRPr lang="ru-RU" sz="2000" b="1"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26644760"/>
                  </a:ext>
                </a:extLst>
              </a:tr>
              <a:tr h="370840">
                <a:tc>
                  <a:txBody>
                    <a:bodyPr/>
                    <a:lstStyle/>
                    <a:p>
                      <a:r>
                        <a:rPr lang="ru-RU" sz="2000" b="0" dirty="0"/>
                        <a:t>Получить элемент</a:t>
                      </a:r>
                    </a:p>
                  </a:txBody>
                  <a:tcPr>
                    <a:lnR w="12700" cap="flat" cmpd="sng" algn="ctr">
                      <a:solidFill>
                        <a:schemeClr val="tx1"/>
                      </a:solidFill>
                      <a:prstDash val="solid"/>
                      <a:round/>
                      <a:headEnd type="none" w="med" len="med"/>
                      <a:tailEnd type="none" w="med" len="med"/>
                    </a:lnR>
                  </a:tcPr>
                </a:tc>
                <a:tc>
                  <a:txBody>
                    <a:bodyPr/>
                    <a:lstStyle/>
                    <a:p>
                      <a:r>
                        <a:rPr lang="en-US" sz="2000" dirty="0"/>
                        <a:t>O(1)</a:t>
                      </a:r>
                      <a:endParaRPr lang="ru-RU" sz="2000"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11901881"/>
                  </a:ext>
                </a:extLst>
              </a:tr>
              <a:tr h="370840">
                <a:tc>
                  <a:txBody>
                    <a:bodyPr/>
                    <a:lstStyle/>
                    <a:p>
                      <a:r>
                        <a:rPr lang="ru-RU" sz="2000" b="0" dirty="0"/>
                        <a:t>Вставка в конец</a:t>
                      </a:r>
                    </a:p>
                  </a:txBody>
                  <a:tcPr>
                    <a:lnR w="12700" cap="flat" cmpd="sng" algn="ctr">
                      <a:solidFill>
                        <a:schemeClr val="tx1"/>
                      </a:solidFill>
                      <a:prstDash val="solid"/>
                      <a:round/>
                      <a:headEnd type="none" w="med" len="med"/>
                      <a:tailEnd type="none" w="med" len="med"/>
                    </a:lnR>
                  </a:tcPr>
                </a:tc>
                <a:tc>
                  <a:txBody>
                    <a:bodyPr/>
                    <a:lstStyle/>
                    <a:p>
                      <a:r>
                        <a:rPr lang="en-US" sz="2000" dirty="0"/>
                        <a:t>O(</a:t>
                      </a:r>
                      <a:r>
                        <a:rPr lang="ru-RU" sz="2000" dirty="0"/>
                        <a:t>1</a:t>
                      </a:r>
                      <a:r>
                        <a:rPr lang="en-US" sz="2000" dirty="0"/>
                        <a:t>)</a:t>
                      </a:r>
                      <a:endParaRPr lang="ru-RU" sz="2000"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25387908"/>
                  </a:ext>
                </a:extLst>
              </a:tr>
              <a:tr h="370840">
                <a:tc>
                  <a:txBody>
                    <a:bodyPr/>
                    <a:lstStyle/>
                    <a:p>
                      <a:r>
                        <a:rPr lang="ru-RU" sz="2000" b="0" dirty="0"/>
                        <a:t>Удаление последнего</a:t>
                      </a:r>
                    </a:p>
                  </a:txBody>
                  <a:tcPr>
                    <a:lnR w="12700" cap="flat" cmpd="sng" algn="ctr">
                      <a:solidFill>
                        <a:schemeClr val="tx1"/>
                      </a:solidFill>
                      <a:prstDash val="solid"/>
                      <a:round/>
                      <a:headEnd type="none" w="med" len="med"/>
                      <a:tailEnd type="none" w="med" len="med"/>
                    </a:lnR>
                  </a:tcPr>
                </a:tc>
                <a:tc>
                  <a:txBody>
                    <a:bodyPr/>
                    <a:lstStyle/>
                    <a:p>
                      <a:r>
                        <a:rPr lang="en-US" sz="2000" dirty="0"/>
                        <a:t>O(1)</a:t>
                      </a:r>
                      <a:endParaRPr lang="ru-RU" sz="2000"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93299118"/>
                  </a:ext>
                </a:extLst>
              </a:tr>
              <a:tr h="370840">
                <a:tc>
                  <a:txBody>
                    <a:bodyPr/>
                    <a:lstStyle/>
                    <a:p>
                      <a:r>
                        <a:rPr lang="ru-RU" sz="2000" b="0" dirty="0"/>
                        <a:t>Проверка пустоты</a:t>
                      </a:r>
                    </a:p>
                  </a:txBody>
                  <a:tcPr>
                    <a:lnR w="12700" cap="flat" cmpd="sng" algn="ctr">
                      <a:solidFill>
                        <a:schemeClr val="tx1"/>
                      </a:solidFill>
                      <a:prstDash val="solid"/>
                      <a:round/>
                      <a:headEnd type="none" w="med" len="med"/>
                      <a:tailEnd type="none" w="med" len="med"/>
                    </a:lnR>
                  </a:tcPr>
                </a:tc>
                <a:tc>
                  <a:txBody>
                    <a:bodyPr/>
                    <a:lstStyle/>
                    <a:p>
                      <a:r>
                        <a:rPr lang="en-US" sz="2000" dirty="0"/>
                        <a:t>O(</a:t>
                      </a:r>
                      <a:r>
                        <a:rPr lang="ru-RU" sz="2000" dirty="0"/>
                        <a:t>1</a:t>
                      </a:r>
                      <a:r>
                        <a:rPr lang="en-US" sz="2000" dirty="0"/>
                        <a:t>)</a:t>
                      </a:r>
                      <a:endParaRPr lang="ru-RU" sz="2000"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91556943"/>
                  </a:ext>
                </a:extLst>
              </a:tr>
              <a:tr h="370840">
                <a:tc>
                  <a:txBody>
                    <a:bodyPr/>
                    <a:lstStyle/>
                    <a:p>
                      <a:r>
                        <a:rPr lang="ru-RU" sz="2000" b="0" dirty="0"/>
                        <a:t>Проверка заполненности</a:t>
                      </a:r>
                    </a:p>
                  </a:txBody>
                  <a:tcPr>
                    <a:lnR w="12700" cap="flat" cmpd="sng" algn="ctr">
                      <a:solidFill>
                        <a:schemeClr val="tx1"/>
                      </a:solidFill>
                      <a:prstDash val="solid"/>
                      <a:round/>
                      <a:headEnd type="none" w="med" len="med"/>
                      <a:tailEnd type="none" w="med" len="med"/>
                    </a:lnR>
                  </a:tcPr>
                </a:tc>
                <a:tc>
                  <a:txBody>
                    <a:bodyPr/>
                    <a:lstStyle/>
                    <a:p>
                      <a:r>
                        <a:rPr lang="en-US" sz="2000" strike="noStrike" dirty="0"/>
                        <a:t>O(</a:t>
                      </a:r>
                      <a:r>
                        <a:rPr lang="ru-RU" sz="2000" strike="noStrike" dirty="0"/>
                        <a:t>1</a:t>
                      </a:r>
                      <a:r>
                        <a:rPr lang="en-US" sz="2000" strike="noStrike" dirty="0"/>
                        <a:t>)</a:t>
                      </a:r>
                      <a:endParaRPr lang="ru-RU" sz="2000" strike="sngStrike" dirty="0">
                        <a:solidFill>
                          <a:srgbClr val="00B050"/>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5777977"/>
                  </a:ext>
                </a:extLst>
              </a:tr>
            </a:tbl>
          </a:graphicData>
        </a:graphic>
      </p:graphicFrame>
    </p:spTree>
    <p:extLst>
      <p:ext uri="{BB962C8B-B14F-4D97-AF65-F5344CB8AC3E}">
        <p14:creationId xmlns:p14="http://schemas.microsoft.com/office/powerpoint/2010/main" val="422460268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231106"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Очередь</a:t>
            </a:r>
            <a:endParaRPr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911597" y="1318259"/>
            <a:ext cx="11262470" cy="2123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Очередь (</a:t>
            </a:r>
            <a:r>
              <a:rPr lang="en-US" sz="2800" b="1" dirty="0"/>
              <a:t>Queue)</a:t>
            </a:r>
            <a:r>
              <a:rPr lang="ru-RU" sz="2800" dirty="0"/>
              <a:t> - это структура данных, работающая по принципу </a:t>
            </a:r>
            <a:r>
              <a:rPr lang="en-US" sz="2800" dirty="0"/>
              <a:t>“</a:t>
            </a:r>
            <a:r>
              <a:rPr lang="ru-RU" sz="2800" dirty="0"/>
              <a:t>первым добавлен – первым возвращен</a:t>
            </a:r>
            <a:r>
              <a:rPr lang="en-US" sz="2800" dirty="0"/>
              <a:t>”</a:t>
            </a:r>
            <a:r>
              <a:rPr lang="ru-RU" sz="2800" dirty="0"/>
              <a:t> – </a:t>
            </a:r>
            <a:r>
              <a:rPr lang="en-US" sz="2800" b="1" dirty="0"/>
              <a:t>First In First Out (FIFO)</a:t>
            </a:r>
          </a:p>
          <a:p>
            <a:pPr algn="just"/>
            <a:r>
              <a:rPr lang="en-US" sz="2800" dirty="0"/>
              <a:t> </a:t>
            </a:r>
            <a:endParaRPr sz="2800" dirty="0"/>
          </a:p>
        </p:txBody>
      </p:sp>
      <p:sp>
        <p:nvSpPr>
          <p:cNvPr id="2" name="Прямоугольник 1">
            <a:extLst>
              <a:ext uri="{FF2B5EF4-FFF2-40B4-BE49-F238E27FC236}">
                <a16:creationId xmlns:a16="http://schemas.microsoft.com/office/drawing/2014/main" id="{590A26BB-C03D-4FCD-89F1-EAA4E4F9F26A}"/>
              </a:ext>
            </a:extLst>
          </p:cNvPr>
          <p:cNvSpPr/>
          <p:nvPr/>
        </p:nvSpPr>
        <p:spPr>
          <a:xfrm>
            <a:off x="3147568" y="8460987"/>
            <a:ext cx="6709664" cy="307777"/>
          </a:xfrm>
          <a:prstGeom prst="rect">
            <a:avLst/>
          </a:prstGeom>
        </p:spPr>
        <p:txBody>
          <a:bodyPr wrap="square">
            <a:spAutoFit/>
          </a:bodyPr>
          <a:lstStyle/>
          <a:p>
            <a:r>
              <a:rPr lang="en-US" sz="1400" dirty="0">
                <a:hlinkClick r:id="rId3"/>
              </a:rPr>
              <a:t>https://medium.com/@ryan.dphu.nguyen/quick-queues-in-swift-eb4d305707c5</a:t>
            </a:r>
            <a:endParaRPr lang="ru-RU" sz="1400" dirty="0"/>
          </a:p>
        </p:txBody>
      </p:sp>
      <p:pic>
        <p:nvPicPr>
          <p:cNvPr id="7170" name="Picture 2" descr="Image result for queue data structure">
            <a:extLst>
              <a:ext uri="{FF2B5EF4-FFF2-40B4-BE49-F238E27FC236}">
                <a16:creationId xmlns:a16="http://schemas.microsoft.com/office/drawing/2014/main" id="{9E11C4B2-7D36-4FC3-9AFD-0F700EA502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32" y="3207308"/>
            <a:ext cx="7327392" cy="4966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13377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328776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Ассоциативный массив</a:t>
            </a:r>
            <a:endParaRPr lang="en-US"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sp>
        <p:nvSpPr>
          <p:cNvPr id="6"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17409E46-1435-C44B-BA85-7BB558B2B142}"/>
              </a:ext>
            </a:extLst>
          </p:cNvPr>
          <p:cNvSpPr txBox="1"/>
          <p:nvPr/>
        </p:nvSpPr>
        <p:spPr>
          <a:xfrm>
            <a:off x="1067883" y="889001"/>
            <a:ext cx="11262470" cy="72939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endParaRPr lang="ru-RU" sz="2800" dirty="0">
              <a:solidFill>
                <a:srgbClr val="7030A0"/>
              </a:solidFill>
            </a:endParaRPr>
          </a:p>
          <a:p>
            <a:pPr algn="just"/>
            <a:r>
              <a:rPr lang="ru-RU" sz="2800" b="1" dirty="0"/>
              <a:t>Ассоциативный массив</a:t>
            </a:r>
            <a:r>
              <a:rPr lang="en-US" sz="2800" b="1" dirty="0"/>
              <a:t>/</a:t>
            </a:r>
            <a:r>
              <a:rPr lang="ru-RU" sz="2800" b="1" dirty="0"/>
              <a:t>словарь</a:t>
            </a:r>
            <a:r>
              <a:rPr lang="en-US" sz="2800" b="1" dirty="0"/>
              <a:t>/</a:t>
            </a:r>
            <a:r>
              <a:rPr lang="ru-RU" sz="2800" b="1" dirty="0"/>
              <a:t>отображение (</a:t>
            </a:r>
            <a:r>
              <a:rPr lang="en-US" sz="2800" b="1" dirty="0"/>
              <a:t>dictionary/map)</a:t>
            </a:r>
            <a:r>
              <a:rPr lang="ru-RU" sz="2800" dirty="0"/>
              <a:t> - это структура данных, обобщающая понятие массива, позволяющая хранить и обрабатывать данные по произвольным </a:t>
            </a:r>
            <a:r>
              <a:rPr lang="ru-RU" sz="2800" b="1" i="1" dirty="0"/>
              <a:t>ключам.</a:t>
            </a:r>
            <a:endParaRPr lang="ru-RU" sz="2800" dirty="0">
              <a:solidFill>
                <a:srgbClr val="7030A0"/>
              </a:solidFill>
            </a:endParaRPr>
          </a:p>
          <a:p>
            <a:endParaRPr lang="en-US" sz="2800" dirty="0"/>
          </a:p>
          <a:p>
            <a:r>
              <a:rPr lang="ru-RU" sz="2800" dirty="0">
                <a:solidFill>
                  <a:srgbClr val="7030A0"/>
                </a:solidFill>
              </a:rPr>
              <a:t>Обобщение массива</a:t>
            </a:r>
            <a:r>
              <a:rPr lang="en-US" sz="2800" dirty="0">
                <a:solidFill>
                  <a:srgbClr val="7030A0"/>
                </a:solidFill>
              </a:rPr>
              <a:t>.</a:t>
            </a:r>
            <a:r>
              <a:rPr lang="en-US" sz="2800" dirty="0">
                <a:solidFill>
                  <a:srgbClr val="004081"/>
                </a:solidFill>
              </a:rPr>
              <a:t> </a:t>
            </a:r>
            <a:r>
              <a:rPr lang="ru-RU" sz="2800" dirty="0"/>
              <a:t>Индексы массива не обязательно могут быть числами от </a:t>
            </a:r>
            <a:r>
              <a:rPr lang="en-US" sz="2800" dirty="0"/>
              <a:t>0 </a:t>
            </a:r>
            <a:r>
              <a:rPr lang="ru-RU" sz="2800" dirty="0"/>
              <a:t>до </a:t>
            </a:r>
            <a:r>
              <a:rPr lang="en-US" sz="2800" dirty="0"/>
              <a:t>N-1</a:t>
            </a:r>
            <a:endParaRPr lang="ru-RU" sz="2800" dirty="0"/>
          </a:p>
          <a:p>
            <a:endParaRPr lang="en-US" sz="2800" dirty="0"/>
          </a:p>
          <a:p>
            <a:r>
              <a:rPr lang="ru-RU" sz="2800" dirty="0">
                <a:solidFill>
                  <a:srgbClr val="7030A0"/>
                </a:solidFill>
              </a:rPr>
              <a:t>Поддержка в современных языках</a:t>
            </a:r>
            <a:endParaRPr lang="en-US" sz="2800" dirty="0">
              <a:solidFill>
                <a:srgbClr val="7030A0"/>
              </a:solidFill>
            </a:endParaRPr>
          </a:p>
          <a:p>
            <a:r>
              <a:rPr lang="en-US" sz="2800" dirty="0"/>
              <a:t>・</a:t>
            </a:r>
            <a:r>
              <a:rPr lang="ru-RU" sz="2800" dirty="0"/>
              <a:t>Сторонние библиотеки</a:t>
            </a:r>
            <a:r>
              <a:rPr lang="en-US" sz="2800" dirty="0"/>
              <a:t>: C, </a:t>
            </a:r>
            <a:r>
              <a:rPr lang="en-US" sz="2800" dirty="0" err="1"/>
              <a:t>VisualBasic</a:t>
            </a:r>
            <a:r>
              <a:rPr lang="en-US" sz="2800" dirty="0"/>
              <a:t>, Standard ML, bash, ...</a:t>
            </a:r>
          </a:p>
          <a:p>
            <a:r>
              <a:rPr lang="en-US" sz="2800" dirty="0"/>
              <a:t>・</a:t>
            </a:r>
            <a:r>
              <a:rPr lang="ru-RU" sz="2800" dirty="0"/>
              <a:t>Встроенные библиотеки</a:t>
            </a:r>
            <a:r>
              <a:rPr lang="en-US" sz="2800" dirty="0"/>
              <a:t>: Java, C#, C++, Scala, ...</a:t>
            </a:r>
          </a:p>
          <a:p>
            <a:r>
              <a:rPr lang="en-US" sz="2800" dirty="0"/>
              <a:t>・</a:t>
            </a:r>
            <a:r>
              <a:rPr lang="ru-RU" sz="2800" dirty="0"/>
              <a:t>Поддержка на уровне языка</a:t>
            </a:r>
            <a:r>
              <a:rPr lang="en-US" sz="2800" dirty="0"/>
              <a:t>: Awk, Perl, PHP, </a:t>
            </a:r>
            <a:r>
              <a:rPr lang="en-US" sz="2800" dirty="0" err="1"/>
              <a:t>Tcl</a:t>
            </a:r>
            <a:r>
              <a:rPr lang="en-US" sz="2800" dirty="0"/>
              <a:t>, JavaScript, Python, Ruby, Lua.</a:t>
            </a:r>
          </a:p>
        </p:txBody>
      </p:sp>
    </p:spTree>
    <p:extLst>
      <p:ext uri="{BB962C8B-B14F-4D97-AF65-F5344CB8AC3E}">
        <p14:creationId xmlns:p14="http://schemas.microsoft.com/office/powerpoint/2010/main" val="240112142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328776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Ассоциативный массив</a:t>
            </a:r>
            <a:endParaRPr lang="en-US"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911597" y="841861"/>
            <a:ext cx="11262470" cy="41915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dirty="0">
                <a:solidFill>
                  <a:srgbClr val="7030A0">
                    <a:alpha val="87087"/>
                  </a:srgbClr>
                </a:solidFill>
              </a:rPr>
              <a:t>Абстракция ключ-значение</a:t>
            </a:r>
            <a:endParaRPr lang="en-US" sz="2800" dirty="0">
              <a:solidFill>
                <a:srgbClr val="7030A0">
                  <a:alpha val="87087"/>
                </a:srgbClr>
              </a:solidFill>
            </a:endParaRPr>
          </a:p>
          <a:p>
            <a:pPr marL="457200" indent="-457200" algn="just">
              <a:buFontTx/>
              <a:buChar char="-"/>
            </a:pPr>
            <a:r>
              <a:rPr lang="ru-RU" sz="2800" dirty="0"/>
              <a:t>Вставка значения </a:t>
            </a:r>
            <a:r>
              <a:rPr lang="en-US" sz="2800" dirty="0"/>
              <a:t>“</a:t>
            </a:r>
            <a:r>
              <a:rPr lang="ru-RU" sz="2800" dirty="0"/>
              <a:t>по ключу</a:t>
            </a:r>
            <a:r>
              <a:rPr lang="en-US" sz="2800" dirty="0"/>
              <a:t>”</a:t>
            </a:r>
          </a:p>
          <a:p>
            <a:pPr marL="457200" indent="-457200" algn="just">
              <a:buFontTx/>
              <a:buChar char="-"/>
            </a:pPr>
            <a:r>
              <a:rPr lang="ru-RU" sz="2800" dirty="0"/>
              <a:t>Дан ключ, необходимо найти значение</a:t>
            </a:r>
            <a:endParaRPr lang="en-US" sz="2800" dirty="0"/>
          </a:p>
          <a:p>
            <a:pPr marL="457200" indent="-457200" algn="just">
              <a:buFontTx/>
              <a:buChar char="-"/>
            </a:pPr>
            <a:endParaRPr lang="en-US" sz="2800" dirty="0"/>
          </a:p>
          <a:p>
            <a:pPr algn="just"/>
            <a:r>
              <a:rPr lang="ru-RU" sz="2800" dirty="0">
                <a:solidFill>
                  <a:srgbClr val="7030A0">
                    <a:alpha val="87087"/>
                  </a:srgbClr>
                </a:solidFill>
              </a:rPr>
              <a:t>Пример</a:t>
            </a:r>
            <a:r>
              <a:rPr lang="en-US" sz="2800" dirty="0">
                <a:solidFill>
                  <a:srgbClr val="7030A0">
                    <a:alpha val="87087"/>
                  </a:srgbClr>
                </a:solidFill>
              </a:rPr>
              <a:t>:</a:t>
            </a:r>
            <a:r>
              <a:rPr lang="en-US" sz="2800" dirty="0"/>
              <a:t> </a:t>
            </a:r>
            <a:endParaRPr lang="ru-RU" sz="2800" dirty="0"/>
          </a:p>
          <a:p>
            <a:pPr algn="just"/>
            <a:r>
              <a:rPr lang="en-US" sz="2800" dirty="0"/>
              <a:t>DNS Lookup</a:t>
            </a:r>
          </a:p>
          <a:p>
            <a:pPr marL="457200" indent="-457200" algn="just">
              <a:buFontTx/>
              <a:buChar char="-"/>
            </a:pPr>
            <a:r>
              <a:rPr lang="ru-RU" sz="2800" dirty="0"/>
              <a:t>Добавить </a:t>
            </a:r>
            <a:r>
              <a:rPr lang="en-US" sz="2800" dirty="0"/>
              <a:t>URL </a:t>
            </a:r>
            <a:r>
              <a:rPr lang="ru-RU" sz="2800" dirty="0"/>
              <a:t>с настоящим адресом</a:t>
            </a:r>
            <a:endParaRPr lang="en-US" sz="2800" dirty="0"/>
          </a:p>
          <a:p>
            <a:pPr marL="457200" indent="-457200" algn="just">
              <a:buFontTx/>
              <a:buChar char="-"/>
            </a:pPr>
            <a:r>
              <a:rPr lang="ru-RU" sz="2800" dirty="0"/>
              <a:t>Дан </a:t>
            </a:r>
            <a:r>
              <a:rPr lang="en-US" sz="2800" dirty="0"/>
              <a:t>URL, </a:t>
            </a:r>
            <a:r>
              <a:rPr lang="ru-RU" sz="2800" dirty="0"/>
              <a:t>необходимо узнать адрес</a:t>
            </a:r>
            <a:endParaRPr sz="2800" dirty="0"/>
          </a:p>
        </p:txBody>
      </p:sp>
      <p:pic>
        <p:nvPicPr>
          <p:cNvPr id="3" name="Рисунок 2">
            <a:extLst>
              <a:ext uri="{FF2B5EF4-FFF2-40B4-BE49-F238E27FC236}">
                <a16:creationId xmlns:a16="http://schemas.microsoft.com/office/drawing/2014/main" id="{9BFB051C-62BC-455D-AB13-00BCB87AFD16}"/>
              </a:ext>
            </a:extLst>
          </p:cNvPr>
          <p:cNvPicPr>
            <a:picLocks noChangeAspect="1"/>
          </p:cNvPicPr>
          <p:nvPr/>
        </p:nvPicPr>
        <p:blipFill>
          <a:blip r:embed="rId3"/>
          <a:stretch>
            <a:fillRect/>
          </a:stretch>
        </p:blipFill>
        <p:spPr>
          <a:xfrm>
            <a:off x="2585720" y="5120844"/>
            <a:ext cx="7159529" cy="3397123"/>
          </a:xfrm>
          <a:prstGeom prst="rect">
            <a:avLst/>
          </a:prstGeom>
        </p:spPr>
      </p:pic>
    </p:spTree>
    <p:extLst>
      <p:ext uri="{BB962C8B-B14F-4D97-AF65-F5344CB8AC3E}">
        <p14:creationId xmlns:p14="http://schemas.microsoft.com/office/powerpoint/2010/main" val="27680524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328776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Ассоциативный массив</a:t>
            </a:r>
            <a:endParaRPr lang="en-US"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71165" y="873734"/>
            <a:ext cx="11262470" cy="31574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dirty="0">
                <a:solidFill>
                  <a:srgbClr val="7030A0">
                    <a:alpha val="87087"/>
                  </a:srgbClr>
                </a:solidFill>
              </a:rPr>
              <a:t>Ассоциативный массив</a:t>
            </a:r>
            <a:r>
              <a:rPr lang="en-US" sz="2800" dirty="0">
                <a:solidFill>
                  <a:srgbClr val="7030A0">
                    <a:alpha val="87087"/>
                  </a:srgbClr>
                </a:solidFill>
              </a:rPr>
              <a:t>.</a:t>
            </a:r>
            <a:r>
              <a:rPr lang="en-US" sz="2800" dirty="0"/>
              <a:t> </a:t>
            </a:r>
            <a:r>
              <a:rPr lang="ru-RU" sz="2800" dirty="0"/>
              <a:t>Каждый элемент данных (значение) ассоциируется с некоторым идентификатором (ключ)</a:t>
            </a:r>
            <a:endParaRPr lang="en-US" sz="2800" dirty="0"/>
          </a:p>
          <a:p>
            <a:pPr algn="just"/>
            <a:endParaRPr lang="en-US" sz="2800" dirty="0"/>
          </a:p>
          <a:p>
            <a:pPr algn="just"/>
            <a:r>
              <a:rPr lang="ru-RU" sz="2800" dirty="0">
                <a:solidFill>
                  <a:srgbClr val="7030A0">
                    <a:alpha val="87087"/>
                  </a:srgbClr>
                </a:solidFill>
              </a:rPr>
              <a:t>Функциональность</a:t>
            </a:r>
            <a:r>
              <a:rPr lang="en-US" sz="2800" dirty="0">
                <a:solidFill>
                  <a:srgbClr val="7030A0">
                    <a:alpha val="87087"/>
                  </a:srgbClr>
                </a:solidFill>
              </a:rPr>
              <a:t>:</a:t>
            </a:r>
          </a:p>
          <a:p>
            <a:pPr marL="457200" indent="-457200" algn="just">
              <a:buFontTx/>
              <a:buChar char="-"/>
            </a:pPr>
            <a:r>
              <a:rPr lang="en-US" sz="2800" dirty="0"/>
              <a:t>put(key, value), </a:t>
            </a:r>
            <a:r>
              <a:rPr lang="ru-RU" sz="2800" dirty="0"/>
              <a:t>обычно</a:t>
            </a:r>
            <a:r>
              <a:rPr lang="en-US" sz="2800" dirty="0"/>
              <a:t> a[key] = value</a:t>
            </a:r>
          </a:p>
          <a:p>
            <a:pPr marL="457200" indent="-457200" algn="just">
              <a:buFontTx/>
              <a:buChar char="-"/>
            </a:pPr>
            <a:r>
              <a:rPr lang="en-US" sz="2800" dirty="0"/>
              <a:t>get(key), </a:t>
            </a:r>
            <a:r>
              <a:rPr lang="ru-RU" sz="2800" dirty="0"/>
              <a:t>обычно</a:t>
            </a:r>
            <a:r>
              <a:rPr lang="en-US" sz="2800" dirty="0"/>
              <a:t> a[key]</a:t>
            </a:r>
            <a:endParaRPr sz="2800" dirty="0"/>
          </a:p>
        </p:txBody>
      </p:sp>
      <p:sp>
        <p:nvSpPr>
          <p:cNvPr id="7"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EC494201-BFC5-CA40-97AC-78A115CA81BE}"/>
              </a:ext>
            </a:extLst>
          </p:cNvPr>
          <p:cNvSpPr txBox="1"/>
          <p:nvPr/>
        </p:nvSpPr>
        <p:spPr>
          <a:xfrm>
            <a:off x="806543" y="3985338"/>
            <a:ext cx="11262470" cy="3674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marL="457200" indent="-457200" algn="just">
              <a:buFontTx/>
              <a:buChar char="-"/>
            </a:pPr>
            <a:r>
              <a:rPr lang="en-US" sz="2800" dirty="0"/>
              <a:t>“</a:t>
            </a:r>
            <a:r>
              <a:rPr lang="ru-RU" sz="2800" dirty="0"/>
              <a:t>Ненулевые</a:t>
            </a:r>
            <a:r>
              <a:rPr lang="en-US" sz="2800" dirty="0"/>
              <a:t>”</a:t>
            </a:r>
            <a:r>
              <a:rPr lang="ru-RU" sz="2800" dirty="0"/>
              <a:t> значения</a:t>
            </a:r>
            <a:endParaRPr lang="en-US" sz="2800" dirty="0"/>
          </a:p>
          <a:p>
            <a:pPr marL="457200" indent="-457200" algn="just">
              <a:buFontTx/>
              <a:buChar char="-"/>
            </a:pPr>
            <a:r>
              <a:rPr lang="en-US" sz="2800" dirty="0"/>
              <a:t>get(key) </a:t>
            </a:r>
            <a:r>
              <a:rPr lang="ru-RU" sz="2800" dirty="0"/>
              <a:t>возвращает </a:t>
            </a:r>
            <a:r>
              <a:rPr lang="en-US" sz="2800" dirty="0"/>
              <a:t>null </a:t>
            </a:r>
            <a:r>
              <a:rPr lang="ru-RU" sz="2800" dirty="0"/>
              <a:t>если не существует значения по заданному ключу</a:t>
            </a:r>
            <a:endParaRPr lang="en-US" sz="2800" dirty="0"/>
          </a:p>
          <a:p>
            <a:pPr marL="457200" indent="-457200" algn="just">
              <a:buFontTx/>
              <a:buChar char="-"/>
            </a:pPr>
            <a:r>
              <a:rPr lang="en-US" sz="2800" dirty="0"/>
              <a:t>put(key, value) </a:t>
            </a:r>
            <a:r>
              <a:rPr lang="ru-RU" sz="2800" dirty="0"/>
              <a:t>перезаписывает старое значение новым</a:t>
            </a:r>
          </a:p>
          <a:p>
            <a:pPr marL="457200" indent="-457200" algn="just">
              <a:buFontTx/>
              <a:buChar char="-"/>
            </a:pPr>
            <a:endParaRPr lang="en-US" sz="2800" dirty="0"/>
          </a:p>
          <a:p>
            <a:pPr algn="just"/>
            <a:r>
              <a:rPr lang="ru-RU" sz="2800" dirty="0"/>
              <a:t>Легкая реализация </a:t>
            </a:r>
            <a:r>
              <a:rPr lang="en-US" sz="2800" dirty="0"/>
              <a:t>contains(key) </a:t>
            </a:r>
            <a:r>
              <a:rPr lang="ru-RU" sz="2800" dirty="0"/>
              <a:t>и </a:t>
            </a:r>
            <a:r>
              <a:rPr lang="en-US" sz="2800" dirty="0"/>
              <a:t>delete(key)</a:t>
            </a:r>
          </a:p>
          <a:p>
            <a:pPr marL="457200" indent="-457200" algn="just">
              <a:buFontTx/>
              <a:buChar char="-"/>
            </a:pPr>
            <a:endParaRPr lang="en-US" sz="2800" dirty="0"/>
          </a:p>
        </p:txBody>
      </p:sp>
    </p:spTree>
    <p:extLst>
      <p:ext uri="{BB962C8B-B14F-4D97-AF65-F5344CB8AC3E}">
        <p14:creationId xmlns:p14="http://schemas.microsoft.com/office/powerpoint/2010/main" val="109492763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328776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Ассоциативный массив</a:t>
            </a:r>
            <a:endParaRPr lang="en-US"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71165" y="907567"/>
            <a:ext cx="11262470" cy="26404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r>
              <a:rPr lang="ru-RU" sz="2800" dirty="0">
                <a:solidFill>
                  <a:srgbClr val="7030A0">
                    <a:alpha val="87087"/>
                  </a:srgbClr>
                </a:solidFill>
              </a:rPr>
              <a:t>Структура данных</a:t>
            </a:r>
            <a:r>
              <a:rPr lang="en-US" sz="2800" dirty="0">
                <a:solidFill>
                  <a:srgbClr val="7030A0">
                    <a:alpha val="87087"/>
                  </a:srgbClr>
                </a:solidFill>
              </a:rPr>
              <a:t>.</a:t>
            </a:r>
            <a:r>
              <a:rPr lang="en-US" sz="2800" dirty="0"/>
              <a:t> </a:t>
            </a:r>
            <a:r>
              <a:rPr lang="ru-RU" sz="2800" dirty="0"/>
              <a:t>Связный список пар ключ-значение</a:t>
            </a:r>
            <a:endParaRPr lang="en-US" sz="2800" dirty="0"/>
          </a:p>
          <a:p>
            <a:r>
              <a:rPr lang="ru-RU" sz="2800" dirty="0">
                <a:solidFill>
                  <a:srgbClr val="7030A0">
                    <a:alpha val="87087"/>
                  </a:srgbClr>
                </a:solidFill>
              </a:rPr>
              <a:t>Поиск</a:t>
            </a:r>
            <a:r>
              <a:rPr lang="en-US" sz="2800" dirty="0">
                <a:solidFill>
                  <a:srgbClr val="7030A0">
                    <a:alpha val="87087"/>
                  </a:srgbClr>
                </a:solidFill>
              </a:rPr>
              <a:t>.</a:t>
            </a:r>
            <a:r>
              <a:rPr lang="en-US" sz="2800" dirty="0"/>
              <a:t> </a:t>
            </a:r>
            <a:r>
              <a:rPr lang="ru-RU" sz="2800" dirty="0"/>
              <a:t>Исследуем все элементы пока не найдем совпадение или не закончится список</a:t>
            </a:r>
          </a:p>
          <a:p>
            <a:r>
              <a:rPr lang="ru-RU" sz="2800" dirty="0">
                <a:solidFill>
                  <a:srgbClr val="7030A0">
                    <a:alpha val="87087"/>
                  </a:srgbClr>
                </a:solidFill>
              </a:rPr>
              <a:t>Вставка</a:t>
            </a:r>
            <a:r>
              <a:rPr lang="en-US" sz="2800" dirty="0">
                <a:solidFill>
                  <a:srgbClr val="7030A0">
                    <a:alpha val="87087"/>
                  </a:srgbClr>
                </a:solidFill>
              </a:rPr>
              <a:t>.</a:t>
            </a:r>
            <a:r>
              <a:rPr lang="en-US" sz="2800" dirty="0"/>
              <a:t> </a:t>
            </a:r>
            <a:r>
              <a:rPr lang="ru-RU" sz="2800" dirty="0"/>
              <a:t>Исследуем все элементы пока не найдем совпадения, если не нашли – вставляем в начало</a:t>
            </a:r>
            <a:endParaRPr lang="en-US" sz="2800" dirty="0"/>
          </a:p>
        </p:txBody>
      </p:sp>
      <p:pic>
        <p:nvPicPr>
          <p:cNvPr id="3" name="Рисунок 2">
            <a:extLst>
              <a:ext uri="{FF2B5EF4-FFF2-40B4-BE49-F238E27FC236}">
                <a16:creationId xmlns:a16="http://schemas.microsoft.com/office/drawing/2014/main" id="{BCDDF9B6-0085-DD42-BE1F-F55F0675659A}"/>
              </a:ext>
            </a:extLst>
          </p:cNvPr>
          <p:cNvPicPr>
            <a:picLocks noChangeAspect="1"/>
          </p:cNvPicPr>
          <p:nvPr/>
        </p:nvPicPr>
        <p:blipFill>
          <a:blip r:embed="rId3"/>
          <a:stretch>
            <a:fillRect/>
          </a:stretch>
        </p:blipFill>
        <p:spPr>
          <a:xfrm>
            <a:off x="1273689" y="3723682"/>
            <a:ext cx="8759660" cy="4836359"/>
          </a:xfrm>
          <a:prstGeom prst="rect">
            <a:avLst/>
          </a:prstGeom>
        </p:spPr>
      </p:pic>
    </p:spTree>
    <p:extLst>
      <p:ext uri="{BB962C8B-B14F-4D97-AF65-F5344CB8AC3E}">
        <p14:creationId xmlns:p14="http://schemas.microsoft.com/office/powerpoint/2010/main" val="25723108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875513"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Хэш-функция</a:t>
            </a:r>
            <a:endParaRPr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911597" y="860941"/>
            <a:ext cx="11262470" cy="31574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dirty="0"/>
              <a:t>Сохраняем элементы в виде таблицы(массива) и при помощи </a:t>
            </a:r>
            <a:r>
              <a:rPr lang="ru-RU" sz="2800" dirty="0">
                <a:solidFill>
                  <a:srgbClr val="7030A0">
                    <a:alpha val="87087"/>
                  </a:srgbClr>
                </a:solidFill>
              </a:rPr>
              <a:t>хэш-функции</a:t>
            </a:r>
            <a:r>
              <a:rPr lang="en-US" sz="2800" dirty="0"/>
              <a:t>.</a:t>
            </a:r>
          </a:p>
          <a:p>
            <a:pPr algn="just"/>
            <a:endParaRPr lang="en-US" sz="2800" dirty="0"/>
          </a:p>
          <a:p>
            <a:pPr algn="just"/>
            <a:r>
              <a:rPr lang="ru-RU" sz="2800" dirty="0">
                <a:solidFill>
                  <a:srgbClr val="7030A0">
                    <a:alpha val="87087"/>
                  </a:srgbClr>
                </a:solidFill>
              </a:rPr>
              <a:t>Хэш-функция</a:t>
            </a:r>
            <a:r>
              <a:rPr lang="en-US" sz="2800" dirty="0">
                <a:solidFill>
                  <a:srgbClr val="7030A0">
                    <a:alpha val="87087"/>
                  </a:srgbClr>
                </a:solidFill>
              </a:rPr>
              <a:t>.</a:t>
            </a:r>
            <a:r>
              <a:rPr lang="en-US" sz="2800" dirty="0"/>
              <a:t> </a:t>
            </a:r>
            <a:r>
              <a:rPr lang="ru-RU" sz="2800" dirty="0"/>
              <a:t>Функция для вычисления индекса массива по ключу</a:t>
            </a:r>
            <a:r>
              <a:rPr lang="en-US" sz="2800" dirty="0"/>
              <a:t>.</a:t>
            </a:r>
          </a:p>
          <a:p>
            <a:pPr algn="just"/>
            <a:endParaRPr lang="en-US" sz="2800" dirty="0"/>
          </a:p>
        </p:txBody>
      </p:sp>
      <p:pic>
        <p:nvPicPr>
          <p:cNvPr id="2" name="Рисунок 1">
            <a:extLst>
              <a:ext uri="{FF2B5EF4-FFF2-40B4-BE49-F238E27FC236}">
                <a16:creationId xmlns:a16="http://schemas.microsoft.com/office/drawing/2014/main" id="{EADA231D-3E7D-7640-8366-1ECD83CE96CB}"/>
              </a:ext>
            </a:extLst>
          </p:cNvPr>
          <p:cNvPicPr>
            <a:picLocks noChangeAspect="1"/>
          </p:cNvPicPr>
          <p:nvPr/>
        </p:nvPicPr>
        <p:blipFill>
          <a:blip r:embed="rId3"/>
          <a:stretch>
            <a:fillRect/>
          </a:stretch>
        </p:blipFill>
        <p:spPr>
          <a:xfrm>
            <a:off x="2898462" y="3053080"/>
            <a:ext cx="7620000" cy="5842000"/>
          </a:xfrm>
          <a:prstGeom prst="rect">
            <a:avLst/>
          </a:prstGeom>
        </p:spPr>
      </p:pic>
    </p:spTree>
    <p:extLst>
      <p:ext uri="{BB962C8B-B14F-4D97-AF65-F5344CB8AC3E}">
        <p14:creationId xmlns:p14="http://schemas.microsoft.com/office/powerpoint/2010/main" val="31578676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25052"/>
            <a:ext cx="13004800" cy="9753600"/>
          </a:xfrm>
          <a:prstGeom prst="rect">
            <a:avLst/>
          </a:prstGeom>
          <a:ln w="12700">
            <a:miter lim="400000"/>
          </a:ln>
        </p:spPr>
      </p:pic>
      <p:sp>
        <p:nvSpPr>
          <p:cNvPr id="138" name="Page name"/>
          <p:cNvSpPr txBox="1"/>
          <p:nvPr/>
        </p:nvSpPr>
        <p:spPr>
          <a:xfrm>
            <a:off x="806543" y="223927"/>
            <a:ext cx="1875513"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Хэш-функция</a:t>
            </a:r>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71165" y="1309821"/>
            <a:ext cx="11262470" cy="67097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400" dirty="0">
                <a:solidFill>
                  <a:srgbClr val="7030A0">
                    <a:alpha val="87087"/>
                  </a:srgbClr>
                </a:solidFill>
              </a:rPr>
              <a:t>Хэш-функция</a:t>
            </a:r>
            <a:r>
              <a:rPr lang="en-US" sz="2400" dirty="0">
                <a:solidFill>
                  <a:srgbClr val="7030A0">
                    <a:alpha val="87087"/>
                  </a:srgbClr>
                </a:solidFill>
              </a:rPr>
              <a:t>.</a:t>
            </a:r>
            <a:r>
              <a:rPr lang="en-US" sz="2400" dirty="0"/>
              <a:t> </a:t>
            </a:r>
            <a:r>
              <a:rPr lang="ru-RU" sz="2400" dirty="0"/>
              <a:t>Функция для вычисления индекса массива по ключу</a:t>
            </a:r>
            <a:r>
              <a:rPr lang="en-US" sz="2400" dirty="0"/>
              <a:t>.</a:t>
            </a:r>
          </a:p>
          <a:p>
            <a:pPr algn="just"/>
            <a:endParaRPr lang="en-US" sz="2400" dirty="0"/>
          </a:p>
          <a:p>
            <a:pPr algn="just"/>
            <a:r>
              <a:rPr lang="ru-RU" sz="2400" dirty="0">
                <a:solidFill>
                  <a:srgbClr val="7030A0">
                    <a:alpha val="87087"/>
                  </a:srgbClr>
                </a:solidFill>
              </a:rPr>
              <a:t>Проблемы</a:t>
            </a:r>
            <a:r>
              <a:rPr lang="en-US" sz="2400" dirty="0">
                <a:solidFill>
                  <a:srgbClr val="7030A0">
                    <a:alpha val="87087"/>
                  </a:srgbClr>
                </a:solidFill>
              </a:rPr>
              <a:t>. </a:t>
            </a:r>
          </a:p>
          <a:p>
            <a:pPr algn="just"/>
            <a:r>
              <a:rPr lang="en-US" sz="2400" dirty="0"/>
              <a:t>・</a:t>
            </a:r>
            <a:r>
              <a:rPr lang="ru-RU" sz="2400" dirty="0"/>
              <a:t>Вычисление хэш-функции</a:t>
            </a:r>
          </a:p>
          <a:p>
            <a:pPr algn="just"/>
            <a:r>
              <a:rPr lang="en-US" sz="2400" dirty="0"/>
              <a:t>・</a:t>
            </a:r>
            <a:r>
              <a:rPr lang="ru-RU" sz="2400" dirty="0"/>
              <a:t>Тест на равенство</a:t>
            </a:r>
            <a:r>
              <a:rPr lang="en-US" sz="2400" dirty="0"/>
              <a:t>: </a:t>
            </a:r>
            <a:r>
              <a:rPr lang="ru-RU" sz="2400" dirty="0"/>
              <a:t>Проверить что два ключа равны</a:t>
            </a:r>
            <a:endParaRPr lang="en-US" sz="2400" dirty="0"/>
          </a:p>
          <a:p>
            <a:pPr algn="just"/>
            <a:r>
              <a:rPr lang="en-US" sz="2400" dirty="0"/>
              <a:t>・</a:t>
            </a:r>
            <a:r>
              <a:rPr lang="ru-RU" sz="2400" dirty="0"/>
              <a:t>Разрешение коллизий</a:t>
            </a:r>
            <a:r>
              <a:rPr lang="en-US" sz="2400" dirty="0"/>
              <a:t>: </a:t>
            </a:r>
            <a:r>
              <a:rPr lang="ru-RU" sz="2400" dirty="0"/>
              <a:t>Обработка ситуации когда два ключа имеют одинаковое значение хэш-функции</a:t>
            </a:r>
            <a:endParaRPr lang="en-US" sz="2400" dirty="0"/>
          </a:p>
          <a:p>
            <a:pPr algn="just"/>
            <a:endParaRPr lang="en-US" sz="2400" dirty="0"/>
          </a:p>
          <a:p>
            <a:pPr algn="just"/>
            <a:endParaRPr lang="en-US" sz="2400" dirty="0"/>
          </a:p>
          <a:p>
            <a:pPr algn="just"/>
            <a:r>
              <a:rPr lang="en-US" sz="2400" dirty="0">
                <a:solidFill>
                  <a:srgbClr val="7030A0">
                    <a:alpha val="87087"/>
                  </a:srgbClr>
                </a:solidFill>
              </a:rPr>
              <a:t>Classic space-time tradeoff. </a:t>
            </a:r>
          </a:p>
          <a:p>
            <a:pPr algn="just"/>
            <a:r>
              <a:rPr lang="en-US" sz="2400" dirty="0"/>
              <a:t>・</a:t>
            </a:r>
            <a:r>
              <a:rPr lang="ru-RU" sz="2400" dirty="0"/>
              <a:t>Нет ограничений на память</a:t>
            </a:r>
            <a:r>
              <a:rPr lang="en-US" sz="2400" dirty="0"/>
              <a:t>: </a:t>
            </a:r>
            <a:r>
              <a:rPr lang="ru-RU" sz="2400" dirty="0"/>
              <a:t>тривиальная хэш-функция, где значение ключа и есть индекс</a:t>
            </a:r>
            <a:endParaRPr lang="en-US" sz="2400" dirty="0"/>
          </a:p>
          <a:p>
            <a:pPr algn="just"/>
            <a:r>
              <a:rPr lang="en-US" sz="2400" dirty="0"/>
              <a:t>・</a:t>
            </a:r>
            <a:r>
              <a:rPr lang="ru-RU" sz="2400" dirty="0"/>
              <a:t>Нет ограничений на время</a:t>
            </a:r>
            <a:r>
              <a:rPr lang="en-US" sz="2400" dirty="0"/>
              <a:t>: </a:t>
            </a:r>
            <a:r>
              <a:rPr lang="ru-RU" sz="2400" dirty="0"/>
              <a:t>тривиальный алгоритм разрешения коллизий – использование линейного поиска</a:t>
            </a:r>
          </a:p>
          <a:p>
            <a:pPr algn="just"/>
            <a:r>
              <a:rPr lang="en-US" sz="2400" dirty="0"/>
              <a:t>・</a:t>
            </a:r>
            <a:r>
              <a:rPr lang="ru-RU" sz="2400" dirty="0"/>
              <a:t>Ограничения</a:t>
            </a:r>
            <a:r>
              <a:rPr lang="en-US" sz="2400" dirty="0"/>
              <a:t>: hashing (the real world).</a:t>
            </a:r>
            <a:endParaRPr sz="2400" dirty="0"/>
          </a:p>
        </p:txBody>
      </p:sp>
    </p:spTree>
    <p:extLst>
      <p:ext uri="{BB962C8B-B14F-4D97-AF65-F5344CB8AC3E}">
        <p14:creationId xmlns:p14="http://schemas.microsoft.com/office/powerpoint/2010/main" val="393936318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784143"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План лекции</a:t>
            </a:r>
            <a:endParaRPr lang="en-US"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sp>
        <p:nvSpPr>
          <p:cNvPr id="6"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17409E46-1435-C44B-BA85-7BB558B2B142}"/>
              </a:ext>
            </a:extLst>
          </p:cNvPr>
          <p:cNvSpPr txBox="1"/>
          <p:nvPr/>
        </p:nvSpPr>
        <p:spPr>
          <a:xfrm>
            <a:off x="806543" y="960803"/>
            <a:ext cx="10992975" cy="78110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b="1" dirty="0"/>
              <a:t>Литература</a:t>
            </a:r>
            <a:endParaRPr lang="en-US" sz="2800" b="1" dirty="0"/>
          </a:p>
          <a:p>
            <a:pPr algn="just"/>
            <a:endParaRPr lang="en-US" sz="2800" dirty="0"/>
          </a:p>
          <a:p>
            <a:pPr algn="just"/>
            <a:r>
              <a:rPr lang="ru-RU" sz="2800" dirty="0"/>
              <a:t>Р. Седжвик, К. Уэйн - Алгоритмы на </a:t>
            </a:r>
            <a:r>
              <a:rPr lang="ru-RU" sz="2800" dirty="0" err="1"/>
              <a:t>Java</a:t>
            </a:r>
            <a:r>
              <a:rPr lang="ru-RU" sz="2800" dirty="0"/>
              <a:t>, 4-е издание</a:t>
            </a:r>
            <a:endParaRPr lang="en-US" sz="2800" dirty="0"/>
          </a:p>
          <a:p>
            <a:pPr algn="just"/>
            <a:endParaRPr lang="ru-RU" sz="2800" dirty="0"/>
          </a:p>
          <a:p>
            <a:pPr algn="just"/>
            <a:r>
              <a:rPr lang="ru-RU" sz="2800" dirty="0"/>
              <a:t>Т. </a:t>
            </a:r>
            <a:r>
              <a:rPr lang="ru-RU" sz="2800" dirty="0" err="1"/>
              <a:t>Кормен</a:t>
            </a:r>
            <a:r>
              <a:rPr lang="ru-RU" sz="2800" dirty="0"/>
              <a:t>, Ч. </a:t>
            </a:r>
            <a:r>
              <a:rPr lang="ru-RU" sz="2800" dirty="0" err="1"/>
              <a:t>Лейзерсон</a:t>
            </a:r>
            <a:r>
              <a:rPr lang="ru-RU" sz="2800" dirty="0"/>
              <a:t>, Р. </a:t>
            </a:r>
            <a:r>
              <a:rPr lang="ru-RU" sz="2800" dirty="0" err="1"/>
              <a:t>Ривест</a:t>
            </a:r>
            <a:r>
              <a:rPr lang="ru-RU" sz="2800" dirty="0"/>
              <a:t>, К. Штайн - Алгоритмы. Построение и анализ.</a:t>
            </a:r>
            <a:endParaRPr lang="en-US" sz="2800" dirty="0"/>
          </a:p>
          <a:p>
            <a:pPr algn="just"/>
            <a:endParaRPr lang="ru-RU" sz="2800" dirty="0"/>
          </a:p>
          <a:p>
            <a:pPr algn="just"/>
            <a:r>
              <a:rPr lang="ru-RU" sz="2800" dirty="0"/>
              <a:t>Т. </a:t>
            </a:r>
            <a:r>
              <a:rPr lang="ru-RU" sz="2800" dirty="0" err="1"/>
              <a:t>Кормен</a:t>
            </a:r>
            <a:r>
              <a:rPr lang="ru-RU" sz="2800" dirty="0"/>
              <a:t> - Алгоритмы. Вводный курс</a:t>
            </a:r>
            <a:endParaRPr lang="en-US" sz="2800" dirty="0"/>
          </a:p>
          <a:p>
            <a:pPr algn="just"/>
            <a:endParaRPr lang="ru-RU" sz="2800" dirty="0"/>
          </a:p>
          <a:p>
            <a:pPr algn="just"/>
            <a:r>
              <a:rPr lang="ru-RU" sz="2800" dirty="0" err="1"/>
              <a:t>Дасгупта</a:t>
            </a:r>
            <a:r>
              <a:rPr lang="ru-RU" sz="2800" dirty="0"/>
              <a:t> С., Пападимитриу Х., </a:t>
            </a:r>
            <a:r>
              <a:rPr lang="ru-RU" sz="2800" dirty="0" err="1"/>
              <a:t>Вазирани</a:t>
            </a:r>
            <a:r>
              <a:rPr lang="ru-RU" sz="2800" dirty="0"/>
              <a:t> У. – Алгоритмы</a:t>
            </a:r>
            <a:endParaRPr lang="en-US" sz="2800" dirty="0"/>
          </a:p>
          <a:p>
            <a:pPr algn="just"/>
            <a:endParaRPr lang="en-US" sz="2800" dirty="0"/>
          </a:p>
          <a:p>
            <a:pPr algn="just"/>
            <a:r>
              <a:rPr lang="en-US" sz="2800" dirty="0">
                <a:hlinkClick r:id="rId3"/>
              </a:rPr>
              <a:t>https://library.hse.ru/e-resources</a:t>
            </a:r>
            <a:endParaRPr lang="ru-RU" sz="2800" dirty="0"/>
          </a:p>
          <a:p>
            <a:pPr algn="just"/>
            <a:endParaRPr lang="ru-RU" sz="2800" dirty="0"/>
          </a:p>
          <a:p>
            <a:pPr algn="just"/>
            <a:r>
              <a:rPr lang="en-US" sz="2800" dirty="0">
                <a:hlinkClick r:id="rId4"/>
              </a:rPr>
              <a:t>https://vk.com/wall-54530371_109030</a:t>
            </a:r>
            <a:endParaRPr lang="ru-RU" sz="2800" dirty="0"/>
          </a:p>
          <a:p>
            <a:pPr algn="just"/>
            <a:endParaRPr lang="ru-RU" sz="2800" dirty="0"/>
          </a:p>
        </p:txBody>
      </p:sp>
    </p:spTree>
    <p:extLst>
      <p:ext uri="{BB962C8B-B14F-4D97-AF65-F5344CB8AC3E}">
        <p14:creationId xmlns:p14="http://schemas.microsoft.com/office/powerpoint/2010/main" val="13263863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875513"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Хэш-функция</a:t>
            </a:r>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06543" y="1719666"/>
            <a:ext cx="11262470" cy="44937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400" dirty="0">
                <a:solidFill>
                  <a:srgbClr val="7030A0">
                    <a:alpha val="87087"/>
                  </a:srgbClr>
                </a:solidFill>
              </a:rPr>
              <a:t>Идеальный случай</a:t>
            </a:r>
            <a:r>
              <a:rPr lang="en-US" sz="2400" dirty="0">
                <a:solidFill>
                  <a:srgbClr val="7030A0">
                    <a:alpha val="87087"/>
                  </a:srgbClr>
                </a:solidFill>
              </a:rPr>
              <a:t>.</a:t>
            </a:r>
            <a:r>
              <a:rPr lang="en-US" sz="2400" dirty="0"/>
              <a:t> </a:t>
            </a:r>
            <a:r>
              <a:rPr lang="ru-RU" sz="2400" dirty="0"/>
              <a:t>Ключи равномерно распределены по массиву</a:t>
            </a:r>
            <a:endParaRPr lang="en-US" sz="2400" dirty="0"/>
          </a:p>
          <a:p>
            <a:pPr algn="just"/>
            <a:endParaRPr lang="en-US" sz="2400" dirty="0"/>
          </a:p>
          <a:p>
            <a:pPr algn="just"/>
            <a:r>
              <a:rPr lang="en-US" sz="2400" dirty="0"/>
              <a:t> ・</a:t>
            </a:r>
            <a:r>
              <a:rPr lang="ru-RU" sz="2400" dirty="0"/>
              <a:t>Эффективность по вычислениям</a:t>
            </a:r>
          </a:p>
          <a:p>
            <a:pPr algn="just"/>
            <a:endParaRPr lang="en-US" sz="2400" dirty="0"/>
          </a:p>
          <a:p>
            <a:pPr algn="just"/>
            <a:r>
              <a:rPr lang="ru-RU" sz="2400" dirty="0">
                <a:solidFill>
                  <a:srgbClr val="7030A0">
                    <a:alpha val="87087"/>
                  </a:srgbClr>
                </a:solidFill>
              </a:rPr>
              <a:t>Пример</a:t>
            </a:r>
            <a:r>
              <a:rPr lang="en-US" sz="2400" dirty="0">
                <a:solidFill>
                  <a:srgbClr val="7030A0">
                    <a:alpha val="87087"/>
                  </a:srgbClr>
                </a:solidFill>
              </a:rPr>
              <a:t>.</a:t>
            </a:r>
            <a:r>
              <a:rPr lang="en-US" sz="2400" dirty="0"/>
              <a:t> </a:t>
            </a:r>
            <a:r>
              <a:rPr lang="ru-RU" sz="2400" dirty="0"/>
              <a:t>Телефонные номера</a:t>
            </a:r>
            <a:endParaRPr lang="en-US" sz="2400" dirty="0"/>
          </a:p>
          <a:p>
            <a:pPr algn="just"/>
            <a:r>
              <a:rPr lang="en-US" sz="2400" dirty="0"/>
              <a:t>・</a:t>
            </a:r>
            <a:r>
              <a:rPr lang="ru-RU" sz="2400" dirty="0"/>
              <a:t>Плохой вариант</a:t>
            </a:r>
            <a:r>
              <a:rPr lang="en-US" sz="2400" dirty="0"/>
              <a:t>: </a:t>
            </a:r>
            <a:r>
              <a:rPr lang="ru-RU" sz="2400" dirty="0"/>
              <a:t>первые 3 цифры</a:t>
            </a:r>
          </a:p>
          <a:p>
            <a:pPr algn="just"/>
            <a:r>
              <a:rPr lang="en-US" sz="2400" dirty="0"/>
              <a:t>・</a:t>
            </a:r>
            <a:r>
              <a:rPr lang="ru-RU" sz="2400" dirty="0"/>
              <a:t>Хороший вариант</a:t>
            </a:r>
            <a:r>
              <a:rPr lang="en-US" sz="2400" dirty="0"/>
              <a:t>: </a:t>
            </a:r>
            <a:r>
              <a:rPr lang="ru-RU" sz="2400" dirty="0"/>
              <a:t>последние 3 цифры</a:t>
            </a:r>
          </a:p>
          <a:p>
            <a:pPr algn="just"/>
            <a:endParaRPr lang="en-US" sz="2400" dirty="0"/>
          </a:p>
          <a:p>
            <a:pPr algn="just"/>
            <a:r>
              <a:rPr lang="ru-RU" sz="2400" dirty="0">
                <a:solidFill>
                  <a:srgbClr val="7030A0">
                    <a:alpha val="87087"/>
                  </a:srgbClr>
                </a:solidFill>
              </a:rPr>
              <a:t>Нетривиальная задача на практике</a:t>
            </a:r>
            <a:r>
              <a:rPr lang="en-US" sz="2400" dirty="0">
                <a:solidFill>
                  <a:srgbClr val="7030A0">
                    <a:alpha val="87087"/>
                  </a:srgbClr>
                </a:solidFill>
              </a:rPr>
              <a:t>.</a:t>
            </a:r>
            <a:r>
              <a:rPr lang="en-US" sz="2400" dirty="0"/>
              <a:t> </a:t>
            </a:r>
            <a:r>
              <a:rPr lang="ru-RU" sz="2400" dirty="0"/>
              <a:t>Необходим различный подход для разных типов ключей</a:t>
            </a:r>
            <a:endParaRPr lang="en-US" sz="2400" dirty="0"/>
          </a:p>
        </p:txBody>
      </p:sp>
    </p:spTree>
    <p:extLst>
      <p:ext uri="{BB962C8B-B14F-4D97-AF65-F5344CB8AC3E}">
        <p14:creationId xmlns:p14="http://schemas.microsoft.com/office/powerpoint/2010/main" val="134164068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3515386"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Реализации хэш-функций</a:t>
            </a:r>
            <a:endParaRPr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pic>
        <p:nvPicPr>
          <p:cNvPr id="2" name="Рисунок 1">
            <a:extLst>
              <a:ext uri="{FF2B5EF4-FFF2-40B4-BE49-F238E27FC236}">
                <a16:creationId xmlns:a16="http://schemas.microsoft.com/office/drawing/2014/main" id="{5B58E5E4-1545-4635-8397-DE1408D94891}"/>
              </a:ext>
            </a:extLst>
          </p:cNvPr>
          <p:cNvPicPr>
            <a:picLocks noChangeAspect="1"/>
          </p:cNvPicPr>
          <p:nvPr/>
        </p:nvPicPr>
        <p:blipFill>
          <a:blip r:embed="rId3"/>
          <a:stretch>
            <a:fillRect/>
          </a:stretch>
        </p:blipFill>
        <p:spPr>
          <a:xfrm>
            <a:off x="806543" y="935534"/>
            <a:ext cx="10282611" cy="6842962"/>
          </a:xfrm>
          <a:prstGeom prst="rect">
            <a:avLst/>
          </a:prstGeom>
        </p:spPr>
      </p:pic>
    </p:spTree>
    <p:extLst>
      <p:ext uri="{BB962C8B-B14F-4D97-AF65-F5344CB8AC3E}">
        <p14:creationId xmlns:p14="http://schemas.microsoft.com/office/powerpoint/2010/main" val="277649107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15240"/>
            <a:ext cx="13004800" cy="9753600"/>
          </a:xfrm>
          <a:prstGeom prst="rect">
            <a:avLst/>
          </a:prstGeom>
          <a:ln w="12700">
            <a:miter lim="400000"/>
          </a:ln>
        </p:spPr>
      </p:pic>
      <p:sp>
        <p:nvSpPr>
          <p:cNvPr id="138" name="Page name"/>
          <p:cNvSpPr txBox="1"/>
          <p:nvPr/>
        </p:nvSpPr>
        <p:spPr>
          <a:xfrm>
            <a:off x="806543" y="223927"/>
            <a:ext cx="1875513"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Хэш-функция</a:t>
            </a:r>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1001615" y="1356050"/>
            <a:ext cx="11262470" cy="40505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400" dirty="0" err="1">
                <a:solidFill>
                  <a:srgbClr val="7030A0">
                    <a:alpha val="87087"/>
                  </a:srgbClr>
                </a:solidFill>
              </a:rPr>
              <a:t>Хэширование</a:t>
            </a:r>
            <a:r>
              <a:rPr lang="ru-RU" sz="2400" dirty="0">
                <a:solidFill>
                  <a:srgbClr val="7030A0">
                    <a:alpha val="87087"/>
                  </a:srgbClr>
                </a:solidFill>
              </a:rPr>
              <a:t> строк</a:t>
            </a:r>
            <a:endParaRPr lang="en-US" sz="2400" dirty="0">
              <a:solidFill>
                <a:srgbClr val="7030A0">
                  <a:alpha val="87087"/>
                </a:srgbClr>
              </a:solidFill>
            </a:endParaRPr>
          </a:p>
          <a:p>
            <a:pPr marL="342900" indent="-342900" algn="just">
              <a:buFontTx/>
              <a:buChar char="-"/>
            </a:pPr>
            <a:r>
              <a:rPr lang="ru-RU" sz="2400" dirty="0"/>
              <a:t>Дана строка А, вычислить значение хэш-функции</a:t>
            </a:r>
            <a:endParaRPr lang="en-US" sz="2400" dirty="0"/>
          </a:p>
          <a:p>
            <a:pPr marL="342900" indent="-342900" algn="just">
              <a:buFontTx/>
              <a:buChar char="-"/>
            </a:pPr>
            <a:r>
              <a:rPr lang="en-US" sz="2400" dirty="0"/>
              <a:t>A=a[0]a[1]a[2]…a[</a:t>
            </a:r>
            <a:r>
              <a:rPr lang="en-US" sz="2400" dirty="0" err="1"/>
              <a:t>i</a:t>
            </a:r>
            <a:r>
              <a:rPr lang="en-US" sz="2400" dirty="0"/>
              <a:t>] – </a:t>
            </a:r>
            <a:r>
              <a:rPr lang="ru-RU" sz="2400" dirty="0"/>
              <a:t>символы</a:t>
            </a:r>
          </a:p>
          <a:p>
            <a:pPr marL="342900" indent="-342900" algn="just">
              <a:buFontTx/>
              <a:buChar char="-"/>
            </a:pPr>
            <a:r>
              <a:rPr lang="ru-RU" sz="2400" dirty="0"/>
              <a:t>Использовать все символы – хорошая практика, иначе возможно большое количество коллизий</a:t>
            </a:r>
            <a:endParaRPr lang="en-US" sz="2400" dirty="0"/>
          </a:p>
          <a:p>
            <a:pPr marL="342900" indent="-342900" algn="just">
              <a:buFontTx/>
              <a:buChar char="-"/>
            </a:pPr>
            <a:r>
              <a:rPr lang="ru-RU" sz="2400" dirty="0"/>
              <a:t>Например</a:t>
            </a:r>
            <a:r>
              <a:rPr lang="en-US" sz="2400" dirty="0"/>
              <a:t>, </a:t>
            </a:r>
            <a:r>
              <a:rPr lang="ru-RU" sz="2400" dirty="0"/>
              <a:t>если </a:t>
            </a:r>
            <a:r>
              <a:rPr lang="en-US" sz="2400" dirty="0"/>
              <a:t>a[0] </a:t>
            </a:r>
            <a:r>
              <a:rPr lang="ru-RU" sz="2400" dirty="0"/>
              <a:t>не используется</a:t>
            </a:r>
          </a:p>
          <a:p>
            <a:pPr algn="just"/>
            <a:r>
              <a:rPr lang="en-US" sz="2400" dirty="0"/>
              <a:t>hash(“aa”) = hash(“</a:t>
            </a:r>
            <a:r>
              <a:rPr lang="en-US" sz="2400" dirty="0" err="1"/>
              <a:t>ba</a:t>
            </a:r>
            <a:r>
              <a:rPr lang="en-US" sz="2400" dirty="0"/>
              <a:t>”) = … = hash(“za”)</a:t>
            </a:r>
          </a:p>
          <a:p>
            <a:pPr algn="just"/>
            <a:endParaRPr lang="en-US" sz="2400" dirty="0"/>
          </a:p>
          <a:p>
            <a:pPr algn="just"/>
            <a:r>
              <a:rPr lang="ru-RU" sz="2400" dirty="0">
                <a:solidFill>
                  <a:srgbClr val="7030A0">
                    <a:alpha val="87087"/>
                  </a:srgbClr>
                </a:solidFill>
              </a:rPr>
              <a:t>Полиномиальный хэш</a:t>
            </a:r>
            <a:endParaRPr lang="en-US" sz="2400" dirty="0">
              <a:solidFill>
                <a:srgbClr val="7030A0">
                  <a:alpha val="87087"/>
                </a:srgbClr>
              </a:solidFill>
            </a:endParaRPr>
          </a:p>
        </p:txBody>
      </p:sp>
      <p:pic>
        <p:nvPicPr>
          <p:cNvPr id="2" name="Рисунок 1">
            <a:extLst>
              <a:ext uri="{FF2B5EF4-FFF2-40B4-BE49-F238E27FC236}">
                <a16:creationId xmlns:a16="http://schemas.microsoft.com/office/drawing/2014/main" id="{930E8E8A-3166-48F9-8797-D2157E8277BF}"/>
              </a:ext>
            </a:extLst>
          </p:cNvPr>
          <p:cNvPicPr>
            <a:picLocks noChangeAspect="1"/>
          </p:cNvPicPr>
          <p:nvPr/>
        </p:nvPicPr>
        <p:blipFill>
          <a:blip r:embed="rId3"/>
          <a:stretch>
            <a:fillRect/>
          </a:stretch>
        </p:blipFill>
        <p:spPr>
          <a:xfrm>
            <a:off x="740715" y="5495544"/>
            <a:ext cx="11487150" cy="762000"/>
          </a:xfrm>
          <a:prstGeom prst="rect">
            <a:avLst/>
          </a:prstGeom>
        </p:spPr>
      </p:pic>
    </p:spTree>
    <p:extLst>
      <p:ext uri="{BB962C8B-B14F-4D97-AF65-F5344CB8AC3E}">
        <p14:creationId xmlns:p14="http://schemas.microsoft.com/office/powerpoint/2010/main" val="35090542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875513"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Хэш-функция</a:t>
            </a:r>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911597" y="1665803"/>
            <a:ext cx="11262470" cy="5050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en-US" sz="2400" dirty="0">
                <a:solidFill>
                  <a:srgbClr val="7030A0">
                    <a:alpha val="87087"/>
                  </a:srgbClr>
                </a:solidFill>
              </a:rPr>
              <a:t>Uniform hashing assumption.</a:t>
            </a:r>
            <a:r>
              <a:rPr lang="en-US" sz="2400" dirty="0"/>
              <a:t> </a:t>
            </a:r>
            <a:r>
              <a:rPr lang="ru-RU" sz="2400" dirty="0"/>
              <a:t>Каждый ключ </a:t>
            </a:r>
            <a:r>
              <a:rPr lang="ru-RU" sz="2400" dirty="0" err="1"/>
              <a:t>хэшируется</a:t>
            </a:r>
            <a:r>
              <a:rPr lang="ru-RU" sz="2400" dirty="0"/>
              <a:t> в интервал от</a:t>
            </a:r>
            <a:r>
              <a:rPr lang="en-US" sz="2400" dirty="0"/>
              <a:t> 0 </a:t>
            </a:r>
            <a:r>
              <a:rPr lang="ru-RU" sz="2400" dirty="0"/>
              <a:t>до</a:t>
            </a:r>
            <a:r>
              <a:rPr lang="en-US" sz="2400" dirty="0"/>
              <a:t> M-</a:t>
            </a:r>
            <a:r>
              <a:rPr lang="ru-RU" sz="2400" dirty="0"/>
              <a:t>1</a:t>
            </a:r>
            <a:endParaRPr lang="en-US" sz="2400" dirty="0"/>
          </a:p>
        </p:txBody>
      </p:sp>
      <p:pic>
        <p:nvPicPr>
          <p:cNvPr id="2" name="Рисунок 1">
            <a:extLst>
              <a:ext uri="{FF2B5EF4-FFF2-40B4-BE49-F238E27FC236}">
                <a16:creationId xmlns:a16="http://schemas.microsoft.com/office/drawing/2014/main" id="{0BA44833-80CB-4B78-B24C-BF5621747048}"/>
              </a:ext>
            </a:extLst>
          </p:cNvPr>
          <p:cNvPicPr>
            <a:picLocks noChangeAspect="1"/>
          </p:cNvPicPr>
          <p:nvPr/>
        </p:nvPicPr>
        <p:blipFill>
          <a:blip r:embed="rId3"/>
          <a:stretch>
            <a:fillRect/>
          </a:stretch>
        </p:blipFill>
        <p:spPr>
          <a:xfrm>
            <a:off x="1109137" y="2834577"/>
            <a:ext cx="9583247" cy="4902884"/>
          </a:xfrm>
          <a:prstGeom prst="rect">
            <a:avLst/>
          </a:prstGeom>
        </p:spPr>
      </p:pic>
    </p:spTree>
    <p:extLst>
      <p:ext uri="{BB962C8B-B14F-4D97-AF65-F5344CB8AC3E}">
        <p14:creationId xmlns:p14="http://schemas.microsoft.com/office/powerpoint/2010/main" val="86009885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396216"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Коллизия</a:t>
            </a:r>
            <a:endParaRPr dirty="0"/>
          </a:p>
        </p:txBody>
      </p:sp>
      <p:sp>
        <p:nvSpPr>
          <p:cNvPr id="139" name="1 из 100"/>
          <p:cNvSpPr txBox="1"/>
          <p:nvPr/>
        </p:nvSpPr>
        <p:spPr>
          <a:xfrm>
            <a:off x="10999065" y="223927"/>
            <a:ext cx="1175002"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27</a:t>
            </a:r>
            <a:r>
              <a:rPr dirty="0"/>
              <a:t> </a:t>
            </a:r>
            <a:r>
              <a:rPr dirty="0" err="1"/>
              <a:t>из</a:t>
            </a:r>
            <a:r>
              <a:rPr dirty="0"/>
              <a:t> </a:t>
            </a:r>
            <a:r>
              <a:rPr lang="ru-RU" dirty="0"/>
              <a:t>3</a:t>
            </a:r>
            <a:r>
              <a:rPr lang="en-US" dirty="0"/>
              <a:t>6</a:t>
            </a:r>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06543" y="1466444"/>
            <a:ext cx="11044081" cy="13914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400" dirty="0">
                <a:solidFill>
                  <a:srgbClr val="7030A0">
                    <a:alpha val="87087"/>
                  </a:srgbClr>
                </a:solidFill>
              </a:rPr>
              <a:t>Коллизия</a:t>
            </a:r>
            <a:r>
              <a:rPr lang="en-US" sz="2400" dirty="0">
                <a:solidFill>
                  <a:srgbClr val="7030A0">
                    <a:alpha val="87087"/>
                  </a:srgbClr>
                </a:solidFill>
              </a:rPr>
              <a:t>. </a:t>
            </a:r>
            <a:r>
              <a:rPr lang="ru-RU" sz="2400" dirty="0"/>
              <a:t>Два различных ключа имеют одинаковое хэш-значение</a:t>
            </a:r>
            <a:endParaRPr lang="en-US" sz="2400" dirty="0"/>
          </a:p>
          <a:p>
            <a:pPr algn="just"/>
            <a:endParaRPr lang="en-US" sz="2400" dirty="0"/>
          </a:p>
          <a:p>
            <a:pPr algn="just"/>
            <a:r>
              <a:rPr lang="ru-RU" sz="2400" dirty="0">
                <a:solidFill>
                  <a:srgbClr val="7030A0">
                    <a:alpha val="87087"/>
                  </a:srgbClr>
                </a:solidFill>
              </a:rPr>
              <a:t>Задача</a:t>
            </a:r>
            <a:r>
              <a:rPr lang="en-US" sz="2400" dirty="0">
                <a:solidFill>
                  <a:srgbClr val="7030A0">
                    <a:alpha val="87087"/>
                  </a:srgbClr>
                </a:solidFill>
              </a:rPr>
              <a:t>.</a:t>
            </a:r>
            <a:r>
              <a:rPr lang="en-US" sz="2400" dirty="0"/>
              <a:t> </a:t>
            </a:r>
            <a:r>
              <a:rPr lang="ru-RU" sz="2400" dirty="0"/>
              <a:t>Придумать механизм для эффективной борьбы с коллизиями.</a:t>
            </a:r>
            <a:endParaRPr lang="en-US" sz="2400" dirty="0"/>
          </a:p>
        </p:txBody>
      </p:sp>
      <p:pic>
        <p:nvPicPr>
          <p:cNvPr id="3" name="Рисунок 2">
            <a:extLst>
              <a:ext uri="{FF2B5EF4-FFF2-40B4-BE49-F238E27FC236}">
                <a16:creationId xmlns:a16="http://schemas.microsoft.com/office/drawing/2014/main" id="{9CAD5FF8-1206-4589-A052-A816014D0C34}"/>
              </a:ext>
            </a:extLst>
          </p:cNvPr>
          <p:cNvPicPr>
            <a:picLocks noChangeAspect="1"/>
          </p:cNvPicPr>
          <p:nvPr/>
        </p:nvPicPr>
        <p:blipFill>
          <a:blip r:embed="rId3"/>
          <a:stretch>
            <a:fillRect/>
          </a:stretch>
        </p:blipFill>
        <p:spPr>
          <a:xfrm>
            <a:off x="2813858" y="3362325"/>
            <a:ext cx="7029450" cy="4248150"/>
          </a:xfrm>
          <a:prstGeom prst="rect">
            <a:avLst/>
          </a:prstGeom>
        </p:spPr>
      </p:pic>
    </p:spTree>
    <p:extLst>
      <p:ext uri="{BB962C8B-B14F-4D97-AF65-F5344CB8AC3E}">
        <p14:creationId xmlns:p14="http://schemas.microsoft.com/office/powerpoint/2010/main" val="1369508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347531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Хэширование цепочками</a:t>
            </a:r>
            <a:endParaRPr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71165" y="1185521"/>
            <a:ext cx="11262470" cy="18313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400" dirty="0"/>
              <a:t>Используем массив из </a:t>
            </a:r>
            <a:r>
              <a:rPr lang="en-US" sz="2400" dirty="0"/>
              <a:t>M &lt; N </a:t>
            </a:r>
            <a:r>
              <a:rPr lang="ru-RU" sz="2400" dirty="0"/>
              <a:t>связных списков.</a:t>
            </a:r>
            <a:r>
              <a:rPr lang="en-US" sz="2400" dirty="0"/>
              <a:t> [H. P. </a:t>
            </a:r>
            <a:r>
              <a:rPr lang="en-US" sz="2400" dirty="0" err="1"/>
              <a:t>Luhn</a:t>
            </a:r>
            <a:r>
              <a:rPr lang="en-US" sz="2400" dirty="0"/>
              <a:t>, IBM 1953] </a:t>
            </a:r>
          </a:p>
          <a:p>
            <a:pPr algn="just"/>
            <a:r>
              <a:rPr lang="en-US" sz="2400" dirty="0">
                <a:solidFill>
                  <a:srgbClr val="7030A0">
                    <a:alpha val="87087"/>
                  </a:srgbClr>
                </a:solidFill>
              </a:rPr>
              <a:t>・</a:t>
            </a:r>
            <a:r>
              <a:rPr lang="ru-RU" sz="2400" dirty="0">
                <a:solidFill>
                  <a:srgbClr val="7030A0">
                    <a:alpha val="87087"/>
                  </a:srgbClr>
                </a:solidFill>
              </a:rPr>
              <a:t>Хэш</a:t>
            </a:r>
            <a:r>
              <a:rPr lang="en-US" sz="2400" dirty="0">
                <a:solidFill>
                  <a:srgbClr val="7030A0">
                    <a:alpha val="87087"/>
                  </a:srgbClr>
                </a:solidFill>
              </a:rPr>
              <a:t>:</a:t>
            </a:r>
            <a:r>
              <a:rPr lang="en-US" sz="2400" dirty="0"/>
              <a:t> </a:t>
            </a:r>
            <a:r>
              <a:rPr lang="ru-RU" sz="2400" dirty="0"/>
              <a:t>отображение в целое число между</a:t>
            </a:r>
            <a:r>
              <a:rPr lang="en-US" sz="2400" dirty="0"/>
              <a:t> 0 </a:t>
            </a:r>
            <a:r>
              <a:rPr lang="ru-RU" sz="2400" dirty="0"/>
              <a:t>и</a:t>
            </a:r>
            <a:r>
              <a:rPr lang="en-US" sz="2400" dirty="0"/>
              <a:t> M - 1. </a:t>
            </a:r>
          </a:p>
          <a:p>
            <a:pPr algn="just"/>
            <a:r>
              <a:rPr lang="en-US" sz="2400" dirty="0">
                <a:solidFill>
                  <a:srgbClr val="7030A0">
                    <a:alpha val="87087"/>
                  </a:srgbClr>
                </a:solidFill>
              </a:rPr>
              <a:t>・</a:t>
            </a:r>
            <a:r>
              <a:rPr lang="ru-RU" sz="2400" dirty="0">
                <a:solidFill>
                  <a:srgbClr val="7030A0">
                    <a:alpha val="87087"/>
                  </a:srgbClr>
                </a:solidFill>
              </a:rPr>
              <a:t>Вставка</a:t>
            </a:r>
            <a:r>
              <a:rPr lang="en-US" sz="2400" dirty="0">
                <a:solidFill>
                  <a:srgbClr val="7030A0">
                    <a:alpha val="87087"/>
                  </a:srgbClr>
                </a:solidFill>
              </a:rPr>
              <a:t>:</a:t>
            </a:r>
            <a:r>
              <a:rPr lang="en-US" sz="2400" dirty="0"/>
              <a:t> </a:t>
            </a:r>
            <a:r>
              <a:rPr lang="ru-RU" sz="2400" dirty="0"/>
              <a:t>вставка в начало цепи </a:t>
            </a:r>
            <a:r>
              <a:rPr lang="en-US" sz="2400" dirty="0" err="1"/>
              <a:t>i</a:t>
            </a:r>
            <a:r>
              <a:rPr lang="en-US" sz="2400" dirty="0"/>
              <a:t> (</a:t>
            </a:r>
            <a:r>
              <a:rPr lang="ru-RU" sz="2400" dirty="0"/>
              <a:t>если элемента нет</a:t>
            </a:r>
            <a:r>
              <a:rPr lang="en-US" sz="2400" dirty="0"/>
              <a:t>). </a:t>
            </a:r>
          </a:p>
          <a:p>
            <a:pPr algn="just"/>
            <a:r>
              <a:rPr lang="en-US" sz="2400" dirty="0">
                <a:solidFill>
                  <a:srgbClr val="7030A0">
                    <a:alpha val="87087"/>
                  </a:srgbClr>
                </a:solidFill>
              </a:rPr>
              <a:t>・</a:t>
            </a:r>
            <a:r>
              <a:rPr lang="ru-RU" sz="2400" dirty="0">
                <a:solidFill>
                  <a:srgbClr val="7030A0">
                    <a:alpha val="87087"/>
                  </a:srgbClr>
                </a:solidFill>
              </a:rPr>
              <a:t>Поиск</a:t>
            </a:r>
            <a:r>
              <a:rPr lang="en-US" sz="2400" dirty="0">
                <a:solidFill>
                  <a:srgbClr val="7030A0">
                    <a:alpha val="87087"/>
                  </a:srgbClr>
                </a:solidFill>
              </a:rPr>
              <a:t>:</a:t>
            </a:r>
            <a:r>
              <a:rPr lang="en-US" sz="2400" dirty="0"/>
              <a:t> </a:t>
            </a:r>
            <a:r>
              <a:rPr lang="ru-RU" sz="2400" dirty="0"/>
              <a:t>необходимость поиска только в цепи </a:t>
            </a:r>
            <a:r>
              <a:rPr lang="en-US" sz="2400" dirty="0" err="1"/>
              <a:t>i</a:t>
            </a:r>
            <a:endParaRPr lang="en-US" sz="2400" dirty="0"/>
          </a:p>
        </p:txBody>
      </p:sp>
      <p:pic>
        <p:nvPicPr>
          <p:cNvPr id="3" name="Рисунок 2">
            <a:extLst>
              <a:ext uri="{FF2B5EF4-FFF2-40B4-BE49-F238E27FC236}">
                <a16:creationId xmlns:a16="http://schemas.microsoft.com/office/drawing/2014/main" id="{0A2DABC5-BFE2-444D-AAF6-B2376D39DE7E}"/>
              </a:ext>
            </a:extLst>
          </p:cNvPr>
          <p:cNvPicPr>
            <a:picLocks noChangeAspect="1"/>
          </p:cNvPicPr>
          <p:nvPr/>
        </p:nvPicPr>
        <p:blipFill>
          <a:blip r:embed="rId3"/>
          <a:stretch>
            <a:fillRect/>
          </a:stretch>
        </p:blipFill>
        <p:spPr>
          <a:xfrm>
            <a:off x="2796195" y="3176987"/>
            <a:ext cx="7096125" cy="5238750"/>
          </a:xfrm>
          <a:prstGeom prst="rect">
            <a:avLst/>
          </a:prstGeom>
        </p:spPr>
      </p:pic>
    </p:spTree>
    <p:extLst>
      <p:ext uri="{BB962C8B-B14F-4D97-AF65-F5344CB8AC3E}">
        <p14:creationId xmlns:p14="http://schemas.microsoft.com/office/powerpoint/2010/main" val="383565881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347531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Хэширование цепочками</a:t>
            </a:r>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911597" y="827839"/>
            <a:ext cx="11262470" cy="44905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400" dirty="0">
                <a:solidFill>
                  <a:srgbClr val="7030A0">
                    <a:alpha val="87087"/>
                  </a:srgbClr>
                </a:solidFill>
              </a:rPr>
              <a:t>Издержки</a:t>
            </a:r>
            <a:r>
              <a:rPr lang="en-US" sz="2400" dirty="0">
                <a:solidFill>
                  <a:srgbClr val="7030A0">
                    <a:alpha val="87087"/>
                  </a:srgbClr>
                </a:solidFill>
              </a:rPr>
              <a:t>.</a:t>
            </a:r>
            <a:r>
              <a:rPr lang="en-US" sz="2400" dirty="0"/>
              <a:t> </a:t>
            </a:r>
            <a:r>
              <a:rPr lang="ru-RU" sz="2400" dirty="0"/>
              <a:t>Число исследований (</a:t>
            </a:r>
            <a:r>
              <a:rPr lang="en-US" sz="2400" dirty="0"/>
              <a:t>probes</a:t>
            </a:r>
            <a:r>
              <a:rPr lang="ru-RU" sz="2400" dirty="0"/>
              <a:t>)</a:t>
            </a:r>
            <a:r>
              <a:rPr lang="en-US" sz="2400" dirty="0"/>
              <a:t> </a:t>
            </a:r>
            <a:r>
              <a:rPr lang="ru-RU" sz="2400" dirty="0"/>
              <a:t>для поиска и вставки пропорционально </a:t>
            </a:r>
            <a:r>
              <a:rPr lang="en-US" sz="2400" dirty="0"/>
              <a:t>N / M. </a:t>
            </a:r>
          </a:p>
          <a:p>
            <a:pPr algn="just"/>
            <a:r>
              <a:rPr lang="en-US" sz="2400" dirty="0"/>
              <a:t>・</a:t>
            </a:r>
            <a:r>
              <a:rPr lang="ru-RU" sz="2400" dirty="0"/>
              <a:t>Слишком большое </a:t>
            </a:r>
            <a:r>
              <a:rPr lang="en-US" sz="2400" dirty="0"/>
              <a:t>M ⇒ </a:t>
            </a:r>
            <a:r>
              <a:rPr lang="ru-RU" sz="2400" dirty="0"/>
              <a:t>слишком много пустых цепочек</a:t>
            </a:r>
          </a:p>
          <a:p>
            <a:pPr algn="just"/>
            <a:r>
              <a:rPr lang="en-US" sz="2400" dirty="0"/>
              <a:t>・</a:t>
            </a:r>
            <a:r>
              <a:rPr lang="ru-RU" sz="2400" dirty="0"/>
              <a:t>Слишком маленькое </a:t>
            </a:r>
            <a:r>
              <a:rPr lang="en-US" sz="2400" dirty="0"/>
              <a:t>M ⇒ </a:t>
            </a:r>
            <a:r>
              <a:rPr lang="ru-RU" sz="2400" dirty="0"/>
              <a:t>слишком длинные цепочки</a:t>
            </a:r>
          </a:p>
          <a:p>
            <a:pPr algn="just"/>
            <a:r>
              <a:rPr lang="en-US" sz="2400" dirty="0"/>
              <a:t>・</a:t>
            </a:r>
            <a:r>
              <a:rPr lang="ru-RU" sz="2400" dirty="0"/>
              <a:t>Практический результат</a:t>
            </a:r>
            <a:r>
              <a:rPr lang="en-US" sz="2400" dirty="0"/>
              <a:t>: M ~ N / 4 ⇒ </a:t>
            </a:r>
            <a:r>
              <a:rPr lang="ru-RU" sz="2400" dirty="0"/>
              <a:t>константное время операций</a:t>
            </a:r>
            <a:endParaRPr lang="en-US" sz="2400" dirty="0"/>
          </a:p>
          <a:p>
            <a:pPr algn="just"/>
            <a:endParaRPr lang="en-US" sz="2400" dirty="0"/>
          </a:p>
          <a:p>
            <a:pPr algn="just"/>
            <a:r>
              <a:rPr lang="ru-RU" sz="2400" dirty="0">
                <a:solidFill>
                  <a:srgbClr val="7030A0">
                    <a:alpha val="87087"/>
                  </a:srgbClr>
                </a:solidFill>
              </a:rPr>
              <a:t>Цель</a:t>
            </a:r>
            <a:r>
              <a:rPr lang="en-US" sz="2400" dirty="0">
                <a:solidFill>
                  <a:srgbClr val="7030A0">
                    <a:alpha val="87087"/>
                  </a:srgbClr>
                </a:solidFill>
              </a:rPr>
              <a:t>.</a:t>
            </a:r>
            <a:r>
              <a:rPr lang="en-US" sz="2400" dirty="0"/>
              <a:t> </a:t>
            </a:r>
            <a:r>
              <a:rPr lang="ru-RU" sz="2400" dirty="0"/>
              <a:t>Средняя длинна цепи </a:t>
            </a:r>
            <a:r>
              <a:rPr lang="en-US" sz="2400" dirty="0"/>
              <a:t>N / M </a:t>
            </a:r>
            <a:r>
              <a:rPr lang="ru-RU" sz="2400" dirty="0"/>
              <a:t>- константа</a:t>
            </a:r>
            <a:r>
              <a:rPr lang="en-US" sz="2400" dirty="0"/>
              <a:t>. </a:t>
            </a:r>
          </a:p>
          <a:p>
            <a:pPr algn="just"/>
            <a:r>
              <a:rPr lang="en-US" sz="2400" dirty="0"/>
              <a:t>・</a:t>
            </a:r>
            <a:r>
              <a:rPr lang="ru-RU" sz="2400" dirty="0"/>
              <a:t>Удваиваем значение</a:t>
            </a:r>
            <a:r>
              <a:rPr lang="en-US" sz="2400" dirty="0"/>
              <a:t> M </a:t>
            </a:r>
            <a:r>
              <a:rPr lang="ru-RU" sz="2400" dirty="0"/>
              <a:t>когда</a:t>
            </a:r>
            <a:r>
              <a:rPr lang="en-US" sz="2400" dirty="0"/>
              <a:t> N / M ≥ 8. </a:t>
            </a:r>
          </a:p>
          <a:p>
            <a:pPr algn="just"/>
            <a:r>
              <a:rPr lang="en-US" sz="2400" dirty="0"/>
              <a:t>・</a:t>
            </a:r>
            <a:r>
              <a:rPr lang="ru-RU" sz="2400" dirty="0"/>
              <a:t>Делим пополам значение </a:t>
            </a:r>
            <a:r>
              <a:rPr lang="en-US" sz="2400" dirty="0"/>
              <a:t>M </a:t>
            </a:r>
            <a:r>
              <a:rPr lang="ru-RU" sz="2400" dirty="0"/>
              <a:t>когда </a:t>
            </a:r>
            <a:r>
              <a:rPr lang="en-US" sz="2400" dirty="0"/>
              <a:t>N / M ≤ 2. </a:t>
            </a:r>
          </a:p>
          <a:p>
            <a:pPr algn="just"/>
            <a:r>
              <a:rPr lang="en-US" sz="2400" dirty="0"/>
              <a:t>・</a:t>
            </a:r>
            <a:r>
              <a:rPr lang="ru-RU" sz="2400" dirty="0"/>
              <a:t>Повторное </a:t>
            </a:r>
            <a:r>
              <a:rPr lang="ru-RU" sz="2400" dirty="0" err="1"/>
              <a:t>хэширование</a:t>
            </a:r>
            <a:r>
              <a:rPr lang="ru-RU" sz="2400" dirty="0"/>
              <a:t> после изменения размеров</a:t>
            </a:r>
            <a:endParaRPr lang="en-US" sz="2400" dirty="0"/>
          </a:p>
        </p:txBody>
      </p:sp>
      <p:pic>
        <p:nvPicPr>
          <p:cNvPr id="3" name="Рисунок 2">
            <a:extLst>
              <a:ext uri="{FF2B5EF4-FFF2-40B4-BE49-F238E27FC236}">
                <a16:creationId xmlns:a16="http://schemas.microsoft.com/office/drawing/2014/main" id="{401449D5-042A-4F0F-BBE7-95644A49A821}"/>
              </a:ext>
            </a:extLst>
          </p:cNvPr>
          <p:cNvPicPr>
            <a:picLocks noChangeAspect="1"/>
          </p:cNvPicPr>
          <p:nvPr/>
        </p:nvPicPr>
        <p:blipFill>
          <a:blip r:embed="rId3"/>
          <a:stretch>
            <a:fillRect/>
          </a:stretch>
        </p:blipFill>
        <p:spPr>
          <a:xfrm>
            <a:off x="2343887" y="5381860"/>
            <a:ext cx="7000529" cy="3409227"/>
          </a:xfrm>
          <a:prstGeom prst="rect">
            <a:avLst/>
          </a:prstGeom>
        </p:spPr>
      </p:pic>
    </p:spTree>
    <p:extLst>
      <p:ext uri="{BB962C8B-B14F-4D97-AF65-F5344CB8AC3E}">
        <p14:creationId xmlns:p14="http://schemas.microsoft.com/office/powerpoint/2010/main" val="49958388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347531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Хэширование цепочками</a:t>
            </a:r>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911597" y="1202040"/>
            <a:ext cx="11262470" cy="948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en-US" sz="2400" dirty="0">
                <a:solidFill>
                  <a:srgbClr val="7030A0">
                    <a:alpha val="87087"/>
                  </a:srgbClr>
                </a:solidFill>
              </a:rPr>
              <a:t>Q. </a:t>
            </a:r>
            <a:r>
              <a:rPr lang="ru-RU" sz="2400" dirty="0"/>
              <a:t>Как удалить ключ и значение</a:t>
            </a:r>
            <a:r>
              <a:rPr lang="en-US" sz="2400" dirty="0"/>
              <a:t>? </a:t>
            </a:r>
          </a:p>
          <a:p>
            <a:pPr algn="just"/>
            <a:r>
              <a:rPr lang="en-US" sz="2400" dirty="0">
                <a:solidFill>
                  <a:srgbClr val="7030A0">
                    <a:alpha val="87087"/>
                  </a:srgbClr>
                </a:solidFill>
              </a:rPr>
              <a:t>A.</a:t>
            </a:r>
            <a:r>
              <a:rPr lang="en-US" sz="2400" dirty="0"/>
              <a:t> </a:t>
            </a:r>
            <a:r>
              <a:rPr lang="ru-RU" sz="2400" dirty="0"/>
              <a:t>Рассматриваем только цепочку с </a:t>
            </a:r>
            <a:r>
              <a:rPr lang="ru-RU" sz="2400" dirty="0" err="1"/>
              <a:t>соответсвующим</a:t>
            </a:r>
            <a:r>
              <a:rPr lang="ru-RU" sz="2400" dirty="0"/>
              <a:t> хэш-значением</a:t>
            </a:r>
            <a:endParaRPr lang="en-US" sz="2400" dirty="0"/>
          </a:p>
        </p:txBody>
      </p:sp>
      <p:pic>
        <p:nvPicPr>
          <p:cNvPr id="2" name="Рисунок 1">
            <a:extLst>
              <a:ext uri="{FF2B5EF4-FFF2-40B4-BE49-F238E27FC236}">
                <a16:creationId xmlns:a16="http://schemas.microsoft.com/office/drawing/2014/main" id="{807FAA4E-6B47-439F-BA22-E8182FD7427E}"/>
              </a:ext>
            </a:extLst>
          </p:cNvPr>
          <p:cNvPicPr>
            <a:picLocks noChangeAspect="1"/>
          </p:cNvPicPr>
          <p:nvPr/>
        </p:nvPicPr>
        <p:blipFill>
          <a:blip r:embed="rId3"/>
          <a:stretch>
            <a:fillRect/>
          </a:stretch>
        </p:blipFill>
        <p:spPr>
          <a:xfrm>
            <a:off x="1629632" y="2835576"/>
            <a:ext cx="9745536" cy="4082448"/>
          </a:xfrm>
          <a:prstGeom prst="rect">
            <a:avLst/>
          </a:prstGeom>
        </p:spPr>
      </p:pic>
    </p:spTree>
    <p:extLst>
      <p:ext uri="{BB962C8B-B14F-4D97-AF65-F5344CB8AC3E}">
        <p14:creationId xmlns:p14="http://schemas.microsoft.com/office/powerpoint/2010/main" val="90128554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15240"/>
            <a:ext cx="13004800" cy="9753600"/>
          </a:xfrm>
          <a:prstGeom prst="rect">
            <a:avLst/>
          </a:prstGeom>
          <a:ln w="12700">
            <a:miter lim="400000"/>
          </a:ln>
        </p:spPr>
      </p:pic>
      <p:sp>
        <p:nvSpPr>
          <p:cNvPr id="138" name="Page name"/>
          <p:cNvSpPr txBox="1"/>
          <p:nvPr/>
        </p:nvSpPr>
        <p:spPr>
          <a:xfrm>
            <a:off x="806543" y="223927"/>
            <a:ext cx="2898229"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Открытая адресация</a:t>
            </a:r>
            <a:endParaRPr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06543" y="1156055"/>
            <a:ext cx="11262470" cy="1834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endParaRPr lang="en-US" sz="2400" dirty="0"/>
          </a:p>
          <a:p>
            <a:pPr algn="just"/>
            <a:r>
              <a:rPr lang="ru-RU" sz="2400" dirty="0">
                <a:solidFill>
                  <a:srgbClr val="7030A0">
                    <a:alpha val="87087"/>
                  </a:srgbClr>
                </a:solidFill>
              </a:rPr>
              <a:t>Открытая адресация (</a:t>
            </a:r>
            <a:r>
              <a:rPr lang="en-US" sz="2400" dirty="0">
                <a:solidFill>
                  <a:srgbClr val="7030A0">
                    <a:alpha val="87087"/>
                  </a:srgbClr>
                </a:solidFill>
              </a:rPr>
              <a:t>open addressing</a:t>
            </a:r>
            <a:r>
              <a:rPr lang="ru-RU" sz="2400" dirty="0">
                <a:solidFill>
                  <a:srgbClr val="7030A0">
                    <a:alpha val="87087"/>
                  </a:srgbClr>
                </a:solidFill>
              </a:rPr>
              <a:t>)</a:t>
            </a:r>
            <a:r>
              <a:rPr lang="en-US" sz="2400" dirty="0">
                <a:solidFill>
                  <a:srgbClr val="7030A0">
                    <a:alpha val="87087"/>
                  </a:srgbClr>
                </a:solidFill>
              </a:rPr>
              <a:t>.</a:t>
            </a:r>
            <a:r>
              <a:rPr lang="en-US" sz="2400" dirty="0"/>
              <a:t> [Amdahl-Boehme-</a:t>
            </a:r>
            <a:r>
              <a:rPr lang="en-US" sz="2400" dirty="0" err="1"/>
              <a:t>Rocherster</a:t>
            </a:r>
            <a:r>
              <a:rPr lang="en-US" sz="2400" dirty="0"/>
              <a:t>-Samuel, IBM 1953] </a:t>
            </a:r>
            <a:r>
              <a:rPr lang="ru-RU" sz="2400" dirty="0"/>
              <a:t>При возникновении коллизии ищем первый доступный пустой слот и помещаем туда ключ</a:t>
            </a:r>
            <a:r>
              <a:rPr lang="en-US" sz="2400" dirty="0"/>
              <a:t>/</a:t>
            </a:r>
            <a:r>
              <a:rPr lang="ru-RU" sz="2400" dirty="0"/>
              <a:t>значение.</a:t>
            </a:r>
            <a:endParaRPr lang="en-US" sz="2400" dirty="0"/>
          </a:p>
        </p:txBody>
      </p:sp>
      <p:pic>
        <p:nvPicPr>
          <p:cNvPr id="2" name="Рисунок 1">
            <a:extLst>
              <a:ext uri="{FF2B5EF4-FFF2-40B4-BE49-F238E27FC236}">
                <a16:creationId xmlns:a16="http://schemas.microsoft.com/office/drawing/2014/main" id="{0A47ACC4-924B-4BDC-9F57-9A432434B24A}"/>
              </a:ext>
            </a:extLst>
          </p:cNvPr>
          <p:cNvPicPr>
            <a:picLocks noChangeAspect="1"/>
          </p:cNvPicPr>
          <p:nvPr/>
        </p:nvPicPr>
        <p:blipFill>
          <a:blip r:embed="rId3"/>
          <a:stretch>
            <a:fillRect/>
          </a:stretch>
        </p:blipFill>
        <p:spPr>
          <a:xfrm>
            <a:off x="4112704" y="3041048"/>
            <a:ext cx="4779391" cy="5845563"/>
          </a:xfrm>
          <a:prstGeom prst="rect">
            <a:avLst/>
          </a:prstGeom>
        </p:spPr>
      </p:pic>
    </p:spTree>
    <p:extLst>
      <p:ext uri="{BB962C8B-B14F-4D97-AF65-F5344CB8AC3E}">
        <p14:creationId xmlns:p14="http://schemas.microsoft.com/office/powerpoint/2010/main" val="271724058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2898229"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Открытая адресация</a:t>
            </a:r>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71165" y="951550"/>
            <a:ext cx="11262470" cy="316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400" dirty="0" err="1">
                <a:solidFill>
                  <a:srgbClr val="7030A0">
                    <a:alpha val="87087"/>
                  </a:srgbClr>
                </a:solidFill>
              </a:rPr>
              <a:t>Хэширование</a:t>
            </a:r>
            <a:r>
              <a:rPr lang="en-US" sz="2400" dirty="0">
                <a:solidFill>
                  <a:srgbClr val="7030A0">
                    <a:alpha val="87087"/>
                  </a:srgbClr>
                </a:solidFill>
              </a:rPr>
              <a:t>. </a:t>
            </a:r>
            <a:r>
              <a:rPr lang="ru-RU" sz="2400" dirty="0"/>
              <a:t>Отображение ключей на интервал 0 – М-1</a:t>
            </a:r>
            <a:endParaRPr lang="en-US" sz="2400" dirty="0"/>
          </a:p>
          <a:p>
            <a:pPr algn="just"/>
            <a:r>
              <a:rPr lang="ru-RU" sz="2400" dirty="0">
                <a:solidFill>
                  <a:srgbClr val="7030A0">
                    <a:alpha val="87087"/>
                  </a:srgbClr>
                </a:solidFill>
              </a:rPr>
              <a:t>Вставка</a:t>
            </a:r>
            <a:r>
              <a:rPr lang="en-US" sz="2400" dirty="0">
                <a:solidFill>
                  <a:srgbClr val="7030A0">
                    <a:alpha val="87087"/>
                  </a:srgbClr>
                </a:solidFill>
              </a:rPr>
              <a:t>.</a:t>
            </a:r>
            <a:r>
              <a:rPr lang="en-US" sz="2400" dirty="0"/>
              <a:t> </a:t>
            </a:r>
            <a:r>
              <a:rPr lang="ru-RU" sz="2400" dirty="0"/>
              <a:t>Если индекс в массиве свободен – записываем значение туда. Иначе пробуем </a:t>
            </a:r>
            <a:r>
              <a:rPr lang="en-US" sz="2400" dirty="0"/>
              <a:t>i+1, i+2 </a:t>
            </a:r>
            <a:r>
              <a:rPr lang="ru-RU" sz="2400" dirty="0"/>
              <a:t>и </a:t>
            </a:r>
            <a:r>
              <a:rPr lang="ru-RU" sz="2400" dirty="0" err="1"/>
              <a:t>тд</a:t>
            </a:r>
            <a:endParaRPr lang="ru-RU" sz="2400" dirty="0"/>
          </a:p>
          <a:p>
            <a:pPr algn="just"/>
            <a:r>
              <a:rPr lang="en-US" sz="2400" dirty="0">
                <a:solidFill>
                  <a:srgbClr val="7030A0">
                    <a:alpha val="87087"/>
                  </a:srgbClr>
                </a:solidFill>
              </a:rPr>
              <a:t>Note.</a:t>
            </a:r>
            <a:r>
              <a:rPr lang="en-US" sz="2400" dirty="0"/>
              <a:t> </a:t>
            </a:r>
            <a:r>
              <a:rPr lang="ru-RU" sz="2400" dirty="0"/>
              <a:t>Размер массива должен вместить все пары ключ-значение.</a:t>
            </a:r>
            <a:endParaRPr lang="en-US" sz="2400" dirty="0"/>
          </a:p>
          <a:p>
            <a:pPr algn="just"/>
            <a:endParaRPr lang="en-US" sz="2400" dirty="0"/>
          </a:p>
          <a:p>
            <a:pPr algn="just"/>
            <a:r>
              <a:rPr lang="en-US" sz="2400" dirty="0"/>
              <a:t>search K</a:t>
            </a:r>
          </a:p>
          <a:p>
            <a:pPr algn="just"/>
            <a:r>
              <a:rPr lang="en-US" sz="2400" dirty="0"/>
              <a:t>hash(K) = 5</a:t>
            </a:r>
          </a:p>
        </p:txBody>
      </p:sp>
      <p:pic>
        <p:nvPicPr>
          <p:cNvPr id="3" name="Рисунок 2">
            <a:extLst>
              <a:ext uri="{FF2B5EF4-FFF2-40B4-BE49-F238E27FC236}">
                <a16:creationId xmlns:a16="http://schemas.microsoft.com/office/drawing/2014/main" id="{04B788F8-92BE-41BD-9C27-8D511EBB9999}"/>
              </a:ext>
            </a:extLst>
          </p:cNvPr>
          <p:cNvPicPr>
            <a:picLocks noChangeAspect="1"/>
          </p:cNvPicPr>
          <p:nvPr/>
        </p:nvPicPr>
        <p:blipFill>
          <a:blip r:embed="rId3"/>
          <a:stretch>
            <a:fillRect/>
          </a:stretch>
        </p:blipFill>
        <p:spPr>
          <a:xfrm>
            <a:off x="1132353" y="4876800"/>
            <a:ext cx="10610850" cy="2533650"/>
          </a:xfrm>
          <a:prstGeom prst="rect">
            <a:avLst/>
          </a:prstGeom>
        </p:spPr>
      </p:pic>
    </p:spTree>
    <p:extLst>
      <p:ext uri="{BB962C8B-B14F-4D97-AF65-F5344CB8AC3E}">
        <p14:creationId xmlns:p14="http://schemas.microsoft.com/office/powerpoint/2010/main" val="87649244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784143"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План лекции</a:t>
            </a:r>
            <a:endParaRPr lang="en-US"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sp>
        <p:nvSpPr>
          <p:cNvPr id="6"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17409E46-1435-C44B-BA85-7BB558B2B142}"/>
              </a:ext>
            </a:extLst>
          </p:cNvPr>
          <p:cNvSpPr txBox="1"/>
          <p:nvPr/>
        </p:nvSpPr>
        <p:spPr>
          <a:xfrm>
            <a:off x="1067883" y="1897347"/>
            <a:ext cx="11262470" cy="2123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marL="514350" indent="-514350">
              <a:buFontTx/>
              <a:buAutoNum type="arabicPeriod"/>
            </a:pPr>
            <a:r>
              <a:rPr lang="ru-RU" sz="2800" dirty="0"/>
              <a:t>Массив (</a:t>
            </a:r>
            <a:r>
              <a:rPr lang="en-US" sz="2800" dirty="0"/>
              <a:t>array), </a:t>
            </a:r>
            <a:r>
              <a:rPr lang="ru-RU" sz="2800" dirty="0"/>
              <a:t>связный список (</a:t>
            </a:r>
            <a:r>
              <a:rPr lang="en-US" sz="2800" dirty="0"/>
              <a:t>linked list) – </a:t>
            </a:r>
            <a:r>
              <a:rPr lang="ru-RU" sz="2800" dirty="0">
                <a:solidFill>
                  <a:srgbClr val="7030A0">
                    <a:alpha val="87087"/>
                  </a:srgbClr>
                </a:solidFill>
              </a:rPr>
              <a:t>повторить</a:t>
            </a:r>
          </a:p>
          <a:p>
            <a:pPr marL="514350" indent="-514350">
              <a:buFontTx/>
              <a:buAutoNum type="arabicPeriod"/>
            </a:pPr>
            <a:r>
              <a:rPr lang="ru-RU" sz="2800" dirty="0"/>
              <a:t>Стек (</a:t>
            </a:r>
            <a:r>
              <a:rPr lang="en-US" sz="2800" dirty="0"/>
              <a:t>stack), </a:t>
            </a:r>
            <a:r>
              <a:rPr lang="ru-RU" sz="2800" dirty="0"/>
              <a:t>очередь (</a:t>
            </a:r>
            <a:r>
              <a:rPr lang="en-US" sz="2800" dirty="0"/>
              <a:t>queue) – </a:t>
            </a:r>
            <a:r>
              <a:rPr lang="ru-RU" sz="2800" dirty="0">
                <a:solidFill>
                  <a:srgbClr val="7030A0">
                    <a:alpha val="87087"/>
                  </a:srgbClr>
                </a:solidFill>
              </a:rPr>
              <a:t>повторить</a:t>
            </a:r>
          </a:p>
          <a:p>
            <a:pPr marL="514350" indent="-514350">
              <a:buFontTx/>
              <a:buAutoNum type="arabicPeriod"/>
            </a:pPr>
            <a:r>
              <a:rPr lang="ru-RU" sz="2800" dirty="0"/>
              <a:t>Задача о разборе арифметических выражений</a:t>
            </a:r>
            <a:endParaRPr lang="en-US" sz="2800" dirty="0"/>
          </a:p>
          <a:p>
            <a:pPr marL="514350" indent="-514350">
              <a:buFontTx/>
              <a:buAutoNum type="arabicPeriod"/>
            </a:pPr>
            <a:r>
              <a:rPr lang="ru-RU" sz="2800" dirty="0"/>
              <a:t>Введение в хэш-таблицы</a:t>
            </a:r>
            <a:endParaRPr lang="en-US" sz="2800" dirty="0"/>
          </a:p>
        </p:txBody>
      </p:sp>
    </p:spTree>
    <p:extLst>
      <p:ext uri="{BB962C8B-B14F-4D97-AF65-F5344CB8AC3E}">
        <p14:creationId xmlns:p14="http://schemas.microsoft.com/office/powerpoint/2010/main" val="94501017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2898229"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Открытая адресация</a:t>
            </a:r>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pic>
        <p:nvPicPr>
          <p:cNvPr id="2" name="Рисунок 1">
            <a:extLst>
              <a:ext uri="{FF2B5EF4-FFF2-40B4-BE49-F238E27FC236}">
                <a16:creationId xmlns:a16="http://schemas.microsoft.com/office/drawing/2014/main" id="{7DDDB01A-7CA8-43B6-B780-12416CC20A02}"/>
              </a:ext>
            </a:extLst>
          </p:cNvPr>
          <p:cNvPicPr>
            <a:picLocks noChangeAspect="1"/>
          </p:cNvPicPr>
          <p:nvPr/>
        </p:nvPicPr>
        <p:blipFill>
          <a:blip r:embed="rId3"/>
          <a:stretch>
            <a:fillRect/>
          </a:stretch>
        </p:blipFill>
        <p:spPr>
          <a:xfrm>
            <a:off x="1374902" y="1442656"/>
            <a:ext cx="9182100" cy="7038975"/>
          </a:xfrm>
          <a:prstGeom prst="rect">
            <a:avLst/>
          </a:prstGeom>
        </p:spPr>
      </p:pic>
    </p:spTree>
    <p:extLst>
      <p:ext uri="{BB962C8B-B14F-4D97-AF65-F5344CB8AC3E}">
        <p14:creationId xmlns:p14="http://schemas.microsoft.com/office/powerpoint/2010/main" val="194320309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402628"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Вариации</a:t>
            </a:r>
            <a:endParaRPr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sp>
        <p:nvSpPr>
          <p:cNvPr id="7"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6798A917-85BD-4B43-8E54-F4DFFA66FBFD}"/>
              </a:ext>
            </a:extLst>
          </p:cNvPr>
          <p:cNvSpPr txBox="1"/>
          <p:nvPr/>
        </p:nvSpPr>
        <p:spPr>
          <a:xfrm>
            <a:off x="699863" y="2056069"/>
            <a:ext cx="11262470" cy="53801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en-US" sz="2400" dirty="0"/>
              <a:t>Many improved versions have been studied. </a:t>
            </a:r>
          </a:p>
          <a:p>
            <a:pPr algn="just"/>
            <a:endParaRPr lang="en-US" sz="2400" dirty="0"/>
          </a:p>
          <a:p>
            <a:pPr algn="just"/>
            <a:r>
              <a:rPr lang="en-US" sz="2400" dirty="0">
                <a:solidFill>
                  <a:srgbClr val="7030A0">
                    <a:alpha val="87087"/>
                  </a:srgbClr>
                </a:solidFill>
              </a:rPr>
              <a:t>Two-probe hashing.</a:t>
            </a:r>
            <a:r>
              <a:rPr lang="en-US" sz="2400" dirty="0"/>
              <a:t> [ separate-chaining variant ] </a:t>
            </a:r>
          </a:p>
          <a:p>
            <a:pPr algn="just"/>
            <a:r>
              <a:rPr lang="en-US" sz="2400" dirty="0"/>
              <a:t>・Hash to two positions, insert key in shorter of the two chains. </a:t>
            </a:r>
          </a:p>
          <a:p>
            <a:pPr algn="just"/>
            <a:endParaRPr lang="en-US" sz="2400" dirty="0"/>
          </a:p>
          <a:p>
            <a:pPr algn="just"/>
            <a:r>
              <a:rPr lang="en-US" sz="2400" dirty="0">
                <a:solidFill>
                  <a:srgbClr val="7030A0">
                    <a:alpha val="87087"/>
                  </a:srgbClr>
                </a:solidFill>
              </a:rPr>
              <a:t>Double hashing.</a:t>
            </a:r>
            <a:r>
              <a:rPr lang="en-US" sz="2400" dirty="0"/>
              <a:t> [ linear-probing variant ] </a:t>
            </a:r>
          </a:p>
          <a:p>
            <a:pPr algn="just"/>
            <a:r>
              <a:rPr lang="en-US" sz="2400" dirty="0"/>
              <a:t>・Use linear probing, but skip a variable amount, not just 1 each time. </a:t>
            </a:r>
          </a:p>
          <a:p>
            <a:pPr algn="just"/>
            <a:r>
              <a:rPr lang="en-US" sz="2400" dirty="0"/>
              <a:t>・Effectively eliminates clustering. </a:t>
            </a:r>
          </a:p>
          <a:p>
            <a:pPr algn="just"/>
            <a:endParaRPr lang="en-US" sz="2400" dirty="0"/>
          </a:p>
          <a:p>
            <a:pPr algn="just"/>
            <a:r>
              <a:rPr lang="en-US" sz="2400" dirty="0">
                <a:solidFill>
                  <a:srgbClr val="7030A0">
                    <a:alpha val="87087"/>
                  </a:srgbClr>
                </a:solidFill>
              </a:rPr>
              <a:t>Cuckoo hashing.</a:t>
            </a:r>
            <a:r>
              <a:rPr lang="en-US" sz="2400" dirty="0"/>
              <a:t> [ linear-probing variant ] </a:t>
            </a:r>
          </a:p>
          <a:p>
            <a:pPr algn="just"/>
            <a:r>
              <a:rPr lang="en-US" sz="2400" dirty="0"/>
              <a:t>・Hash key to two positions; insert key into either position; if occupied, reinsert displaced key into its alternative position (and recur). </a:t>
            </a:r>
          </a:p>
        </p:txBody>
      </p:sp>
    </p:spTree>
    <p:extLst>
      <p:ext uri="{BB962C8B-B14F-4D97-AF65-F5344CB8AC3E}">
        <p14:creationId xmlns:p14="http://schemas.microsoft.com/office/powerpoint/2010/main" val="398522685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288814"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Массивы</a:t>
            </a:r>
            <a:endParaRPr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1003512" y="1752346"/>
            <a:ext cx="11262470" cy="31574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Массив</a:t>
            </a:r>
            <a:r>
              <a:rPr lang="ru-RU" sz="2800" dirty="0"/>
              <a:t> - это структура данных, для которой характерно</a:t>
            </a:r>
            <a:r>
              <a:rPr lang="en-US" sz="2800" dirty="0"/>
              <a:t>:</a:t>
            </a:r>
          </a:p>
          <a:p>
            <a:pPr marL="457200" indent="-457200" algn="just">
              <a:buFont typeface="Arial" panose="020B0604020202020204" pitchFamily="34" charset="0"/>
              <a:buChar char="•"/>
            </a:pPr>
            <a:r>
              <a:rPr lang="ru-RU" sz="2800" dirty="0"/>
              <a:t>хранение элементов одного типа </a:t>
            </a:r>
          </a:p>
          <a:p>
            <a:pPr marL="457200" indent="-457200" algn="just">
              <a:buFont typeface="Arial" panose="020B0604020202020204" pitchFamily="34" charset="0"/>
              <a:buChar char="•"/>
            </a:pPr>
            <a:r>
              <a:rPr lang="ru-RU" sz="2800" dirty="0"/>
              <a:t>размещение элементов в одном непрерывном участке памяти</a:t>
            </a:r>
          </a:p>
          <a:p>
            <a:pPr marL="457200" indent="-457200" algn="just">
              <a:buFont typeface="Arial" panose="020B0604020202020204" pitchFamily="34" charset="0"/>
              <a:buChar char="•"/>
            </a:pPr>
            <a:r>
              <a:rPr lang="ru-RU" sz="2800" dirty="0"/>
              <a:t>единое имя для всех элементов</a:t>
            </a:r>
          </a:p>
          <a:p>
            <a:pPr algn="just"/>
            <a:endParaRPr lang="en-US" sz="2800" dirty="0"/>
          </a:p>
          <a:p>
            <a:pPr algn="just"/>
            <a:r>
              <a:rPr lang="en-US" sz="2800" dirty="0"/>
              <a:t> </a:t>
            </a:r>
            <a:endParaRPr sz="2800" dirty="0"/>
          </a:p>
        </p:txBody>
      </p:sp>
      <p:pic>
        <p:nvPicPr>
          <p:cNvPr id="1026" name="Picture 2" descr="Image result for array in memory">
            <a:extLst>
              <a:ext uri="{FF2B5EF4-FFF2-40B4-BE49-F238E27FC236}">
                <a16:creationId xmlns:a16="http://schemas.microsoft.com/office/drawing/2014/main" id="{9A525ABE-AC34-4642-8D22-6F3A22150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077" y="4515580"/>
            <a:ext cx="9186227" cy="281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80388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288814"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Массивы</a:t>
            </a:r>
            <a:endParaRPr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806543" y="1498384"/>
            <a:ext cx="11262470" cy="572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Операции с массивами и их сложность</a:t>
            </a:r>
            <a:endParaRPr sz="2800" dirty="0"/>
          </a:p>
        </p:txBody>
      </p:sp>
      <p:graphicFrame>
        <p:nvGraphicFramePr>
          <p:cNvPr id="6" name="Таблица 6">
            <a:extLst>
              <a:ext uri="{FF2B5EF4-FFF2-40B4-BE49-F238E27FC236}">
                <a16:creationId xmlns:a16="http://schemas.microsoft.com/office/drawing/2014/main" id="{30EF15F1-9C08-476D-BA51-F7903545B707}"/>
              </a:ext>
            </a:extLst>
          </p:cNvPr>
          <p:cNvGraphicFramePr>
            <a:graphicFrameLocks noGrp="1"/>
          </p:cNvGraphicFramePr>
          <p:nvPr/>
        </p:nvGraphicFramePr>
        <p:xfrm>
          <a:off x="2095357" y="3250059"/>
          <a:ext cx="8669868" cy="3479800"/>
        </p:xfrm>
        <a:graphic>
          <a:graphicData uri="http://schemas.openxmlformats.org/drawingml/2006/table">
            <a:tbl>
              <a:tblPr firstRow="1" firstCol="1" bandRow="1">
                <a:tableStyleId>{FABFCF23-3B69-468F-B69F-88F6DE6A72F2}</a:tableStyleId>
              </a:tblPr>
              <a:tblGrid>
                <a:gridCol w="2167467">
                  <a:extLst>
                    <a:ext uri="{9D8B030D-6E8A-4147-A177-3AD203B41FA5}">
                      <a16:colId xmlns:a16="http://schemas.microsoft.com/office/drawing/2014/main" val="2518591083"/>
                    </a:ext>
                  </a:extLst>
                </a:gridCol>
                <a:gridCol w="2167467">
                  <a:extLst>
                    <a:ext uri="{9D8B030D-6E8A-4147-A177-3AD203B41FA5}">
                      <a16:colId xmlns:a16="http://schemas.microsoft.com/office/drawing/2014/main" val="2696512963"/>
                    </a:ext>
                  </a:extLst>
                </a:gridCol>
                <a:gridCol w="2167467">
                  <a:extLst>
                    <a:ext uri="{9D8B030D-6E8A-4147-A177-3AD203B41FA5}">
                      <a16:colId xmlns:a16="http://schemas.microsoft.com/office/drawing/2014/main" val="1079000731"/>
                    </a:ext>
                  </a:extLst>
                </a:gridCol>
                <a:gridCol w="2167467">
                  <a:extLst>
                    <a:ext uri="{9D8B030D-6E8A-4147-A177-3AD203B41FA5}">
                      <a16:colId xmlns:a16="http://schemas.microsoft.com/office/drawing/2014/main" val="331583875"/>
                    </a:ext>
                  </a:extLst>
                </a:gridCol>
              </a:tblGrid>
              <a:tr h="370840">
                <a:tc>
                  <a:txBody>
                    <a:bodyPr/>
                    <a:lstStyle/>
                    <a:p>
                      <a:endParaRPr lang="ru-RU" dirty="0"/>
                    </a:p>
                  </a:txBody>
                  <a:tcPr/>
                </a:tc>
                <a:tc gridSpan="3">
                  <a:txBody>
                    <a:bodyPr/>
                    <a:lstStyle/>
                    <a:p>
                      <a:r>
                        <a:rPr lang="ru-RU" dirty="0"/>
                        <a:t>Асимптотическая сложность</a:t>
                      </a:r>
                    </a:p>
                  </a:txBody>
                  <a:tcPr/>
                </a:tc>
                <a:tc hMerge="1">
                  <a:txBody>
                    <a:bodyPr/>
                    <a:lstStyle/>
                    <a:p>
                      <a:endParaRPr lang="ru-RU"/>
                    </a:p>
                  </a:txBody>
                  <a:tcPr/>
                </a:tc>
                <a:tc hMerge="1">
                  <a:txBody>
                    <a:bodyPr/>
                    <a:lstStyle/>
                    <a:p>
                      <a:endParaRPr lang="ru-RU" dirty="0"/>
                    </a:p>
                  </a:txBody>
                  <a:tcPr/>
                </a:tc>
                <a:extLst>
                  <a:ext uri="{0D108BD9-81ED-4DB2-BD59-A6C34878D82A}">
                    <a16:rowId xmlns:a16="http://schemas.microsoft.com/office/drawing/2014/main" val="789628695"/>
                  </a:ext>
                </a:extLst>
              </a:tr>
              <a:tr h="370840">
                <a:tc>
                  <a:txBody>
                    <a:bodyPr/>
                    <a:lstStyle/>
                    <a:p>
                      <a:r>
                        <a:rPr lang="ru-RU" sz="2000" dirty="0"/>
                        <a:t>Тип </a:t>
                      </a:r>
                    </a:p>
                    <a:p>
                      <a:r>
                        <a:rPr lang="ru-RU" sz="2000" dirty="0"/>
                        <a:t>операции</a:t>
                      </a:r>
                    </a:p>
                  </a:txBody>
                  <a:tcPr>
                    <a:lnR w="12700" cap="flat" cmpd="sng" algn="ctr">
                      <a:solidFill>
                        <a:schemeClr val="tx1"/>
                      </a:solidFill>
                      <a:prstDash val="solid"/>
                      <a:round/>
                      <a:headEnd type="none" w="med" len="med"/>
                      <a:tailEnd type="none" w="med" len="med"/>
                    </a:lnR>
                  </a:tcPr>
                </a:tc>
                <a:tc>
                  <a:txBody>
                    <a:bodyPr/>
                    <a:lstStyle/>
                    <a:p>
                      <a:r>
                        <a:rPr lang="ru-RU" sz="2000" b="1" dirty="0"/>
                        <a:t>Начало</a:t>
                      </a:r>
                    </a:p>
                  </a:txBody>
                  <a:tcPr anchor="ctr">
                    <a:lnL w="12700" cap="flat" cmpd="sng" algn="ctr">
                      <a:solidFill>
                        <a:schemeClr val="tx1"/>
                      </a:solidFill>
                      <a:prstDash val="solid"/>
                      <a:round/>
                      <a:headEnd type="none" w="med" len="med"/>
                      <a:tailEnd type="none" w="med" len="med"/>
                    </a:lnL>
                  </a:tcPr>
                </a:tc>
                <a:tc>
                  <a:txBody>
                    <a:bodyPr/>
                    <a:lstStyle/>
                    <a:p>
                      <a:r>
                        <a:rPr lang="ru-RU" sz="2000" b="1" dirty="0"/>
                        <a:t>Середина</a:t>
                      </a:r>
                    </a:p>
                  </a:txBody>
                  <a:tcPr anchor="ctr"/>
                </a:tc>
                <a:tc>
                  <a:txBody>
                    <a:bodyPr/>
                    <a:lstStyle/>
                    <a:p>
                      <a:r>
                        <a:rPr lang="ru-RU" sz="2000" b="1" dirty="0"/>
                        <a:t>Конец</a:t>
                      </a:r>
                    </a:p>
                  </a:txBody>
                  <a:tcPr anchor="ctr"/>
                </a:tc>
                <a:extLst>
                  <a:ext uri="{0D108BD9-81ED-4DB2-BD59-A6C34878D82A}">
                    <a16:rowId xmlns:a16="http://schemas.microsoft.com/office/drawing/2014/main" val="2526644760"/>
                  </a:ext>
                </a:extLst>
              </a:tr>
              <a:tr h="370840">
                <a:tc>
                  <a:txBody>
                    <a:bodyPr/>
                    <a:lstStyle/>
                    <a:p>
                      <a:r>
                        <a:rPr lang="ru-RU" sz="2000" b="0" dirty="0"/>
                        <a:t>Вставка </a:t>
                      </a:r>
                    </a:p>
                    <a:p>
                      <a:r>
                        <a:rPr lang="ru-RU" sz="2000" b="0" dirty="0"/>
                        <a:t>элемента</a:t>
                      </a:r>
                    </a:p>
                  </a:txBody>
                  <a:tcPr>
                    <a:lnR w="12700" cap="flat" cmpd="sng" algn="ctr">
                      <a:solidFill>
                        <a:schemeClr val="tx1"/>
                      </a:solidFill>
                      <a:prstDash val="solid"/>
                      <a:round/>
                      <a:headEnd type="none" w="med" len="med"/>
                      <a:tailEnd type="none" w="med" len="med"/>
                    </a:lnR>
                  </a:tcPr>
                </a:tc>
                <a:tc>
                  <a:txBody>
                    <a:bodyPr/>
                    <a:lstStyle/>
                    <a:p>
                      <a:r>
                        <a:rPr lang="en-US" sz="2000" dirty="0"/>
                        <a:t>O(n)</a:t>
                      </a:r>
                      <a:endParaRPr lang="ru-RU" sz="2000" dirty="0"/>
                    </a:p>
                  </a:txBody>
                  <a:tcPr anchor="ctr">
                    <a:lnL w="12700" cap="flat" cmpd="sng" algn="ctr">
                      <a:solidFill>
                        <a:schemeClr val="tx1"/>
                      </a:solidFill>
                      <a:prstDash val="solid"/>
                      <a:round/>
                      <a:headEnd type="none" w="med" len="med"/>
                      <a:tailEnd type="none" w="med" len="med"/>
                    </a:lnL>
                  </a:tcPr>
                </a:tc>
                <a:tc>
                  <a:txBody>
                    <a:bodyPr/>
                    <a:lstStyle/>
                    <a:p>
                      <a:r>
                        <a:rPr lang="en-US" sz="2000" dirty="0"/>
                        <a:t>O(n)</a:t>
                      </a:r>
                      <a:endParaRPr lang="ru-RU" sz="2000" dirty="0"/>
                    </a:p>
                  </a:txBody>
                  <a:tcPr anchor="ctr"/>
                </a:tc>
                <a:tc>
                  <a:txBody>
                    <a:bodyPr/>
                    <a:lstStyle/>
                    <a:p>
                      <a:r>
                        <a:rPr lang="en-US" sz="2000" dirty="0"/>
                        <a:t>O(1)</a:t>
                      </a:r>
                      <a:endParaRPr lang="ru-RU" sz="2000" dirty="0"/>
                    </a:p>
                  </a:txBody>
                  <a:tcPr anchor="ctr"/>
                </a:tc>
                <a:extLst>
                  <a:ext uri="{0D108BD9-81ED-4DB2-BD59-A6C34878D82A}">
                    <a16:rowId xmlns:a16="http://schemas.microsoft.com/office/drawing/2014/main" val="1593299118"/>
                  </a:ext>
                </a:extLst>
              </a:tr>
              <a:tr h="370840">
                <a:tc>
                  <a:txBody>
                    <a:bodyPr/>
                    <a:lstStyle/>
                    <a:p>
                      <a:r>
                        <a:rPr lang="ru-RU" sz="2000" b="0" dirty="0"/>
                        <a:t>Удаление</a:t>
                      </a:r>
                    </a:p>
                    <a:p>
                      <a:r>
                        <a:rPr lang="ru-RU" sz="2000" b="0" dirty="0"/>
                        <a:t>элемента</a:t>
                      </a:r>
                    </a:p>
                  </a:txBody>
                  <a:tcPr>
                    <a:lnR w="12700" cap="flat" cmpd="sng" algn="ctr">
                      <a:solidFill>
                        <a:schemeClr val="tx1"/>
                      </a:solidFill>
                      <a:prstDash val="solid"/>
                      <a:round/>
                      <a:headEnd type="none" w="med" len="med"/>
                      <a:tailEnd type="none" w="med" len="med"/>
                    </a:lnR>
                  </a:tcPr>
                </a:tc>
                <a:tc>
                  <a:txBody>
                    <a:bodyPr/>
                    <a:lstStyle/>
                    <a:p>
                      <a:r>
                        <a:rPr lang="en-US" sz="2000" dirty="0"/>
                        <a:t>O(n)</a:t>
                      </a:r>
                      <a:endParaRPr lang="ru-RU" sz="2000" dirty="0"/>
                    </a:p>
                  </a:txBody>
                  <a:tcPr anchor="ctr">
                    <a:lnL w="12700" cap="flat" cmpd="sng" algn="ctr">
                      <a:solidFill>
                        <a:schemeClr val="tx1"/>
                      </a:solidFill>
                      <a:prstDash val="solid"/>
                      <a:round/>
                      <a:headEnd type="none" w="med" len="med"/>
                      <a:tailEnd type="none" w="med" len="med"/>
                    </a:lnL>
                  </a:tcPr>
                </a:tc>
                <a:tc>
                  <a:txBody>
                    <a:bodyPr/>
                    <a:lstStyle/>
                    <a:p>
                      <a:r>
                        <a:rPr lang="en-US" sz="2000" dirty="0"/>
                        <a:t>O(n)</a:t>
                      </a:r>
                      <a:endParaRPr lang="ru-RU" sz="2000" dirty="0"/>
                    </a:p>
                  </a:txBody>
                  <a:tcPr anchor="ctr"/>
                </a:tc>
                <a:tc>
                  <a:txBody>
                    <a:bodyPr/>
                    <a:lstStyle/>
                    <a:p>
                      <a:r>
                        <a:rPr lang="en-US" sz="2000" dirty="0"/>
                        <a:t>O(1)</a:t>
                      </a:r>
                      <a:endParaRPr lang="ru-RU" sz="2000" dirty="0"/>
                    </a:p>
                  </a:txBody>
                  <a:tcPr anchor="ctr"/>
                </a:tc>
                <a:extLst>
                  <a:ext uri="{0D108BD9-81ED-4DB2-BD59-A6C34878D82A}">
                    <a16:rowId xmlns:a16="http://schemas.microsoft.com/office/drawing/2014/main" val="2691556943"/>
                  </a:ext>
                </a:extLst>
              </a:tr>
              <a:tr h="370840">
                <a:tc>
                  <a:txBody>
                    <a:bodyPr/>
                    <a:lstStyle/>
                    <a:p>
                      <a:r>
                        <a:rPr lang="ru-RU" sz="2000" b="0" dirty="0"/>
                        <a:t>Произвольный доступ к элементу</a:t>
                      </a:r>
                    </a:p>
                  </a:txBody>
                  <a:tcPr>
                    <a:lnR w="12700" cap="flat" cmpd="sng" algn="ctr">
                      <a:solidFill>
                        <a:schemeClr val="tx1"/>
                      </a:solidFill>
                      <a:prstDash val="solid"/>
                      <a:round/>
                      <a:headEnd type="none" w="med" len="med"/>
                      <a:tailEnd type="none" w="med" len="med"/>
                    </a:lnR>
                  </a:tcPr>
                </a:tc>
                <a:tc>
                  <a:txBody>
                    <a:bodyPr/>
                    <a:lstStyle/>
                    <a:p>
                      <a:r>
                        <a:rPr lang="en-US" sz="2000" dirty="0"/>
                        <a:t>O(1)</a:t>
                      </a:r>
                      <a:endParaRPr lang="ru-RU" sz="2000" dirty="0"/>
                    </a:p>
                  </a:txBody>
                  <a:tcPr anchor="ctr">
                    <a:lnL w="12700" cap="flat" cmpd="sng" algn="ctr">
                      <a:solidFill>
                        <a:schemeClr val="tx1"/>
                      </a:solidFill>
                      <a:prstDash val="solid"/>
                      <a:round/>
                      <a:headEnd type="none" w="med" len="med"/>
                      <a:tailEnd type="none" w="med" len="med"/>
                    </a:lnL>
                  </a:tcPr>
                </a:tc>
                <a:tc>
                  <a:txBody>
                    <a:bodyPr/>
                    <a:lstStyle/>
                    <a:p>
                      <a:r>
                        <a:rPr lang="en-US" sz="2000" dirty="0"/>
                        <a:t>O(1)</a:t>
                      </a:r>
                      <a:endParaRPr lang="ru-RU" sz="2000" dirty="0"/>
                    </a:p>
                  </a:txBody>
                  <a:tcPr anchor="ctr"/>
                </a:tc>
                <a:tc>
                  <a:txBody>
                    <a:bodyPr/>
                    <a:lstStyle/>
                    <a:p>
                      <a:r>
                        <a:rPr lang="en-US" sz="2000" dirty="0"/>
                        <a:t>O(1)</a:t>
                      </a:r>
                      <a:endParaRPr lang="ru-RU" sz="2000" dirty="0"/>
                    </a:p>
                  </a:txBody>
                  <a:tcPr anchor="ctr"/>
                </a:tc>
                <a:extLst>
                  <a:ext uri="{0D108BD9-81ED-4DB2-BD59-A6C34878D82A}">
                    <a16:rowId xmlns:a16="http://schemas.microsoft.com/office/drawing/2014/main" val="738849547"/>
                  </a:ext>
                </a:extLst>
              </a:tr>
            </a:tbl>
          </a:graphicData>
        </a:graphic>
      </p:graphicFrame>
    </p:spTree>
    <p:extLst>
      <p:ext uri="{BB962C8B-B14F-4D97-AF65-F5344CB8AC3E}">
        <p14:creationId xmlns:p14="http://schemas.microsoft.com/office/powerpoint/2010/main" val="118999661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288814"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Массивы</a:t>
            </a:r>
            <a:endParaRPr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806542" y="1420572"/>
            <a:ext cx="6947569" cy="572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b="1" dirty="0"/>
              <a:t>Массивы - </a:t>
            </a:r>
            <a:r>
              <a:rPr lang="en-US" sz="2800" dirty="0"/>
              <a:t> Pros &amp; Cons</a:t>
            </a:r>
            <a:endParaRPr sz="2800" dirty="0"/>
          </a:p>
        </p:txBody>
      </p:sp>
      <p:pic>
        <p:nvPicPr>
          <p:cNvPr id="4098" name="Picture 2">
            <a:extLst>
              <a:ext uri="{FF2B5EF4-FFF2-40B4-BE49-F238E27FC236}">
                <a16:creationId xmlns:a16="http://schemas.microsoft.com/office/drawing/2014/main" id="{D753D8BE-A0AC-48CF-BC3B-44D7D31D9F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226" y="3436864"/>
            <a:ext cx="738697" cy="73869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59727E3-BF75-42B2-B61A-383B9B4859F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0413" y="3377655"/>
            <a:ext cx="738698" cy="738698"/>
          </a:xfrm>
          <a:prstGeom prst="rect">
            <a:avLst/>
          </a:prstGeom>
          <a:noFill/>
          <a:extLst>
            <a:ext uri="{909E8E84-426E-40DD-AFC4-6F175D3DCCD1}">
              <a14:hiddenFill xmlns:a14="http://schemas.microsoft.com/office/drawing/2010/main">
                <a:solidFill>
                  <a:srgbClr val="FFFFFF"/>
                </a:solidFill>
              </a14:hiddenFill>
            </a:ext>
          </a:extLst>
        </p:spPr>
      </p:pic>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E46E65C-EA1F-4DE8-9F0C-6892F9A00B63}"/>
              </a:ext>
            </a:extLst>
          </p:cNvPr>
          <p:cNvSpPr txBox="1"/>
          <p:nvPr/>
        </p:nvSpPr>
        <p:spPr>
          <a:xfrm>
            <a:off x="1480691" y="3325195"/>
            <a:ext cx="4856642" cy="948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r>
              <a:rPr lang="ru-RU" sz="2400" dirty="0"/>
              <a:t>Постоянное время доступа к любому элементу по индексу</a:t>
            </a:r>
            <a:r>
              <a:rPr lang="en-US" sz="2400" dirty="0"/>
              <a:t> </a:t>
            </a:r>
            <a:endParaRPr sz="2400" dirty="0"/>
          </a:p>
        </p:txBody>
      </p:sp>
      <p:sp>
        <p:nvSpPr>
          <p:cNvPr id="1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74184074-D088-4004-8C7D-0AED92989751}"/>
              </a:ext>
            </a:extLst>
          </p:cNvPr>
          <p:cNvSpPr txBox="1"/>
          <p:nvPr/>
        </p:nvSpPr>
        <p:spPr>
          <a:xfrm>
            <a:off x="1468499" y="4856661"/>
            <a:ext cx="4856642" cy="5050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400" dirty="0"/>
              <a:t>Содержат только данные</a:t>
            </a:r>
            <a:endParaRPr sz="2400" dirty="0"/>
          </a:p>
        </p:txBody>
      </p:sp>
      <p:sp>
        <p:nvSpPr>
          <p:cNvPr id="11"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6473B249-4880-4909-BE7E-8097D9CD56EA}"/>
              </a:ext>
            </a:extLst>
          </p:cNvPr>
          <p:cNvSpPr txBox="1"/>
          <p:nvPr/>
        </p:nvSpPr>
        <p:spPr>
          <a:xfrm>
            <a:off x="1468499" y="6123344"/>
            <a:ext cx="4856642" cy="5050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400" dirty="0"/>
              <a:t>Локальность в памяти</a:t>
            </a:r>
            <a:endParaRPr sz="2400" dirty="0"/>
          </a:p>
        </p:txBody>
      </p:sp>
      <p:pic>
        <p:nvPicPr>
          <p:cNvPr id="12" name="Picture 2">
            <a:extLst>
              <a:ext uri="{FF2B5EF4-FFF2-40B4-BE49-F238E27FC236}">
                <a16:creationId xmlns:a16="http://schemas.microsoft.com/office/drawing/2014/main" id="{DB814F1F-349B-435A-9807-4EB3DA7280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225" y="4764507"/>
            <a:ext cx="738697" cy="7386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79EE2A06-4DE3-4F4F-B59E-27A8B1F9A1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507" y="6006500"/>
            <a:ext cx="738697" cy="738697"/>
          </a:xfrm>
          <a:prstGeom prst="rect">
            <a:avLst/>
          </a:prstGeom>
          <a:noFill/>
          <a:extLst>
            <a:ext uri="{909E8E84-426E-40DD-AFC4-6F175D3DCCD1}">
              <a14:hiddenFill xmlns:a14="http://schemas.microsoft.com/office/drawing/2010/main">
                <a:solidFill>
                  <a:srgbClr val="FFFFFF"/>
                </a:solidFill>
              </a14:hiddenFill>
            </a:ext>
          </a:extLst>
        </p:spPr>
      </p:pic>
      <p:sp>
        <p:nvSpPr>
          <p:cNvPr id="14"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38016459-83ED-499E-9BB4-D5ECFD3A8012}"/>
              </a:ext>
            </a:extLst>
          </p:cNvPr>
          <p:cNvSpPr txBox="1"/>
          <p:nvPr/>
        </p:nvSpPr>
        <p:spPr>
          <a:xfrm>
            <a:off x="7936474" y="3281565"/>
            <a:ext cx="4587705" cy="948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r>
              <a:rPr lang="ru-RU" sz="2400" dirty="0"/>
              <a:t>Нельзя изменять размер в процессе выполнения</a:t>
            </a:r>
            <a:endParaRPr sz="2400" dirty="0"/>
          </a:p>
        </p:txBody>
      </p:sp>
      <p:pic>
        <p:nvPicPr>
          <p:cNvPr id="15" name="Picture 4">
            <a:extLst>
              <a:ext uri="{FF2B5EF4-FFF2-40B4-BE49-F238E27FC236}">
                <a16:creationId xmlns:a16="http://schemas.microsoft.com/office/drawing/2014/main" id="{C3EBF8DD-E71B-4972-99CC-0A94616C3B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6509" y="4761447"/>
            <a:ext cx="738698" cy="738698"/>
          </a:xfrm>
          <a:prstGeom prst="rect">
            <a:avLst/>
          </a:prstGeom>
          <a:noFill/>
          <a:extLst>
            <a:ext uri="{909E8E84-426E-40DD-AFC4-6F175D3DCCD1}">
              <a14:hiddenFill xmlns:a14="http://schemas.microsoft.com/office/drawing/2010/main">
                <a:solidFill>
                  <a:srgbClr val="FFFFFF"/>
                </a:solidFill>
              </a14:hiddenFill>
            </a:ext>
          </a:extLst>
        </p:spPr>
      </p:pic>
      <p:sp>
        <p:nvSpPr>
          <p:cNvPr id="16"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84AE1BA4-9F50-4CF6-A33F-5C66FDC9BC4E}"/>
              </a:ext>
            </a:extLst>
          </p:cNvPr>
          <p:cNvSpPr txBox="1"/>
          <p:nvPr/>
        </p:nvSpPr>
        <p:spPr>
          <a:xfrm>
            <a:off x="7942570" y="4665357"/>
            <a:ext cx="4587705" cy="948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r>
              <a:rPr lang="ru-RU" sz="2400" dirty="0"/>
              <a:t>Необходимость сдвигать элементы при вставках</a:t>
            </a:r>
            <a:endParaRPr sz="2400" dirty="0"/>
          </a:p>
        </p:txBody>
      </p:sp>
    </p:spTree>
    <p:extLst>
      <p:ext uri="{BB962C8B-B14F-4D97-AF65-F5344CB8AC3E}">
        <p14:creationId xmlns:p14="http://schemas.microsoft.com/office/powerpoint/2010/main" val="117318036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2285882"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Связные списки</a:t>
            </a:r>
            <a:endParaRPr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1003512" y="1039903"/>
            <a:ext cx="11262470" cy="6776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Связный список (</a:t>
            </a:r>
            <a:r>
              <a:rPr lang="en-US" sz="2800" b="1" dirty="0"/>
              <a:t>linked list)</a:t>
            </a:r>
            <a:r>
              <a:rPr lang="ru-RU" sz="2800" dirty="0"/>
              <a:t> - это структура данных, состоящая  объектов специального вида</a:t>
            </a:r>
            <a:r>
              <a:rPr lang="en-US" sz="2800" dirty="0"/>
              <a:t>, </a:t>
            </a:r>
            <a:r>
              <a:rPr lang="ru-RU" sz="2800" dirty="0"/>
              <a:t>которые называются  </a:t>
            </a:r>
            <a:r>
              <a:rPr lang="ru-RU" sz="2800" b="1" dirty="0"/>
              <a:t>узлами</a:t>
            </a:r>
            <a:r>
              <a:rPr lang="ru-RU" sz="2800" dirty="0"/>
              <a:t> (</a:t>
            </a:r>
            <a:r>
              <a:rPr lang="en-US" sz="2800" b="1" dirty="0"/>
              <a:t>nodes</a:t>
            </a:r>
            <a:r>
              <a:rPr lang="en-US" sz="2800" dirty="0"/>
              <a:t>).</a:t>
            </a:r>
            <a:r>
              <a:rPr lang="ru-RU" sz="2800" dirty="0"/>
              <a:t> Узлы хранят сами </a:t>
            </a:r>
            <a:r>
              <a:rPr lang="ru-RU" sz="2800" b="1" dirty="0"/>
              <a:t>данные</a:t>
            </a:r>
            <a:r>
              <a:rPr lang="ru-RU" sz="2800" dirty="0"/>
              <a:t> и связаны друг с другом с помощью </a:t>
            </a:r>
            <a:r>
              <a:rPr lang="ru-RU" sz="2800" b="1" dirty="0"/>
              <a:t>указателей</a:t>
            </a:r>
            <a:r>
              <a:rPr lang="ru-RU" sz="2800" dirty="0"/>
              <a:t>.</a:t>
            </a:r>
            <a:endParaRPr lang="en-US" sz="2800" dirty="0"/>
          </a:p>
          <a:p>
            <a:pPr algn="just"/>
            <a:endParaRPr lang="en-US" sz="2800" dirty="0"/>
          </a:p>
          <a:p>
            <a:pPr algn="just"/>
            <a:r>
              <a:rPr lang="ru-RU" sz="2800" dirty="0"/>
              <a:t>Каждый узел содержит одно или несколько полей для хранения </a:t>
            </a:r>
            <a:r>
              <a:rPr lang="ru-RU" sz="2800" b="1" dirty="0"/>
              <a:t>данных</a:t>
            </a:r>
            <a:endParaRPr lang="en-US" sz="2800" b="1" dirty="0"/>
          </a:p>
          <a:p>
            <a:pPr algn="just"/>
            <a:endParaRPr lang="en-US" sz="2800" b="1" dirty="0"/>
          </a:p>
          <a:p>
            <a:pPr algn="just"/>
            <a:r>
              <a:rPr lang="ru-RU" sz="2800" dirty="0"/>
              <a:t>Каждый узел содержит </a:t>
            </a:r>
            <a:r>
              <a:rPr lang="ru-RU" sz="2800" b="1" dirty="0"/>
              <a:t>указатель</a:t>
            </a:r>
            <a:r>
              <a:rPr lang="ru-RU" sz="2800" dirty="0"/>
              <a:t> на следующий</a:t>
            </a:r>
            <a:r>
              <a:rPr lang="en-US" sz="2800" dirty="0"/>
              <a:t>/</a:t>
            </a:r>
            <a:r>
              <a:rPr lang="ru-RU" sz="2800" dirty="0"/>
              <a:t>предыдущий узел</a:t>
            </a:r>
          </a:p>
          <a:p>
            <a:pPr algn="just"/>
            <a:endParaRPr lang="ru-RU" sz="2800" dirty="0"/>
          </a:p>
          <a:p>
            <a:pPr algn="just"/>
            <a:r>
              <a:rPr lang="ru-RU" sz="2800" dirty="0"/>
              <a:t>Требуются указатели на первый</a:t>
            </a:r>
            <a:r>
              <a:rPr lang="en-US" sz="2800" dirty="0"/>
              <a:t>/</a:t>
            </a:r>
            <a:r>
              <a:rPr lang="ru-RU" sz="2800" dirty="0"/>
              <a:t>последний элементы списка</a:t>
            </a:r>
          </a:p>
          <a:p>
            <a:pPr algn="just"/>
            <a:endParaRPr sz="2800" dirty="0"/>
          </a:p>
        </p:txBody>
      </p:sp>
    </p:spTree>
    <p:extLst>
      <p:ext uri="{BB962C8B-B14F-4D97-AF65-F5344CB8AC3E}">
        <p14:creationId xmlns:p14="http://schemas.microsoft.com/office/powerpoint/2010/main" val="281535202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2285882"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Связные списки</a:t>
            </a:r>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871165" y="1212312"/>
            <a:ext cx="11262470" cy="572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Сложность операций с односвязными списками</a:t>
            </a:r>
            <a:endParaRPr sz="2800" dirty="0"/>
          </a:p>
        </p:txBody>
      </p:sp>
      <p:graphicFrame>
        <p:nvGraphicFramePr>
          <p:cNvPr id="7" name="Таблица 6">
            <a:extLst>
              <a:ext uri="{FF2B5EF4-FFF2-40B4-BE49-F238E27FC236}">
                <a16:creationId xmlns:a16="http://schemas.microsoft.com/office/drawing/2014/main" id="{784055BE-CFB0-48D3-A442-E1BF2874699B}"/>
              </a:ext>
            </a:extLst>
          </p:cNvPr>
          <p:cNvGraphicFramePr>
            <a:graphicFrameLocks noGrp="1"/>
          </p:cNvGraphicFramePr>
          <p:nvPr>
            <p:extLst>
              <p:ext uri="{D42A27DB-BD31-4B8C-83A1-F6EECF244321}">
                <p14:modId xmlns:p14="http://schemas.microsoft.com/office/powerpoint/2010/main" val="3866453172"/>
              </p:ext>
            </p:extLst>
          </p:nvPr>
        </p:nvGraphicFramePr>
        <p:xfrm>
          <a:off x="2673278" y="2164971"/>
          <a:ext cx="7658244" cy="6253480"/>
        </p:xfrm>
        <a:graphic>
          <a:graphicData uri="http://schemas.openxmlformats.org/drawingml/2006/table">
            <a:tbl>
              <a:tblPr firstRow="1" firstCol="1" bandRow="1">
                <a:tableStyleId>{FABFCF23-3B69-468F-B69F-88F6DE6A72F2}</a:tableStyleId>
              </a:tblPr>
              <a:tblGrid>
                <a:gridCol w="2552748">
                  <a:extLst>
                    <a:ext uri="{9D8B030D-6E8A-4147-A177-3AD203B41FA5}">
                      <a16:colId xmlns:a16="http://schemas.microsoft.com/office/drawing/2014/main" val="2518591083"/>
                    </a:ext>
                  </a:extLst>
                </a:gridCol>
                <a:gridCol w="2552748">
                  <a:extLst>
                    <a:ext uri="{9D8B030D-6E8A-4147-A177-3AD203B41FA5}">
                      <a16:colId xmlns:a16="http://schemas.microsoft.com/office/drawing/2014/main" val="2696512963"/>
                    </a:ext>
                  </a:extLst>
                </a:gridCol>
                <a:gridCol w="2552748">
                  <a:extLst>
                    <a:ext uri="{9D8B030D-6E8A-4147-A177-3AD203B41FA5}">
                      <a16:colId xmlns:a16="http://schemas.microsoft.com/office/drawing/2014/main" val="1079000731"/>
                    </a:ext>
                  </a:extLst>
                </a:gridCol>
              </a:tblGrid>
              <a:tr h="370840">
                <a:tc>
                  <a:txBody>
                    <a:bodyPr/>
                    <a:lstStyle/>
                    <a:p>
                      <a:endParaRPr lang="ru-RU" dirty="0"/>
                    </a:p>
                  </a:txBody>
                  <a:tcPr/>
                </a:tc>
                <a:tc gridSpan="2">
                  <a:txBody>
                    <a:bodyPr/>
                    <a:lstStyle/>
                    <a:p>
                      <a:r>
                        <a:rPr lang="ru-RU" dirty="0"/>
                        <a:t>Асимптотическая сложность</a:t>
                      </a:r>
                    </a:p>
                  </a:txBody>
                  <a:tcPr/>
                </a:tc>
                <a:tc hMerge="1">
                  <a:txBody>
                    <a:bodyPr/>
                    <a:lstStyle/>
                    <a:p>
                      <a:endParaRPr lang="ru-RU"/>
                    </a:p>
                  </a:txBody>
                  <a:tcPr/>
                </a:tc>
                <a:extLst>
                  <a:ext uri="{0D108BD9-81ED-4DB2-BD59-A6C34878D82A}">
                    <a16:rowId xmlns:a16="http://schemas.microsoft.com/office/drawing/2014/main" val="789628695"/>
                  </a:ext>
                </a:extLst>
              </a:tr>
              <a:tr h="370840">
                <a:tc>
                  <a:txBody>
                    <a:bodyPr/>
                    <a:lstStyle/>
                    <a:p>
                      <a:r>
                        <a:rPr lang="ru-RU" sz="2000" dirty="0"/>
                        <a:t>Тип </a:t>
                      </a:r>
                    </a:p>
                    <a:p>
                      <a:r>
                        <a:rPr lang="ru-RU" sz="2000" dirty="0"/>
                        <a:t>операции</a:t>
                      </a:r>
                    </a:p>
                  </a:txBody>
                  <a:tcPr>
                    <a:lnR w="12700" cap="flat" cmpd="sng" algn="ctr">
                      <a:solidFill>
                        <a:schemeClr val="tx1"/>
                      </a:solidFill>
                      <a:prstDash val="solid"/>
                      <a:round/>
                      <a:headEnd type="none" w="med" len="med"/>
                      <a:tailEnd type="none" w="med" len="med"/>
                    </a:lnR>
                  </a:tcPr>
                </a:tc>
                <a:tc>
                  <a:txBody>
                    <a:bodyPr/>
                    <a:lstStyle/>
                    <a:p>
                      <a:r>
                        <a:rPr lang="ru-RU" sz="2000" b="1" dirty="0"/>
                        <a:t>Только </a:t>
                      </a:r>
                      <a:r>
                        <a:rPr lang="en-US" sz="2000" b="1" dirty="0"/>
                        <a:t>head</a:t>
                      </a:r>
                      <a:endParaRPr lang="ru-RU" sz="2000" b="1" dirty="0"/>
                    </a:p>
                  </a:txBody>
                  <a:tcPr anchor="ctr">
                    <a:lnL w="12700" cap="flat" cmpd="sng" algn="ctr">
                      <a:solidFill>
                        <a:schemeClr val="tx1"/>
                      </a:solidFill>
                      <a:prstDash val="solid"/>
                      <a:round/>
                      <a:headEnd type="none" w="med" len="med"/>
                      <a:tailEnd type="none" w="med" len="med"/>
                    </a:lnL>
                  </a:tcPr>
                </a:tc>
                <a:tc>
                  <a:txBody>
                    <a:bodyPr/>
                    <a:lstStyle/>
                    <a:p>
                      <a:r>
                        <a:rPr lang="en-US" sz="2000" b="1" dirty="0"/>
                        <a:t>Head + Tail</a:t>
                      </a:r>
                      <a:endParaRPr lang="ru-RU" sz="2000" b="1" dirty="0"/>
                    </a:p>
                  </a:txBody>
                  <a:tcPr anchor="ctr"/>
                </a:tc>
                <a:extLst>
                  <a:ext uri="{0D108BD9-81ED-4DB2-BD59-A6C34878D82A}">
                    <a16:rowId xmlns:a16="http://schemas.microsoft.com/office/drawing/2014/main" val="2526644760"/>
                  </a:ext>
                </a:extLst>
              </a:tr>
              <a:tr h="370840">
                <a:tc>
                  <a:txBody>
                    <a:bodyPr/>
                    <a:lstStyle/>
                    <a:p>
                      <a:r>
                        <a:rPr lang="ru-RU" sz="2000" b="0" dirty="0"/>
                        <a:t>Взять первый</a:t>
                      </a:r>
                    </a:p>
                  </a:txBody>
                  <a:tcPr>
                    <a:lnR w="12700" cap="flat" cmpd="sng" algn="ctr">
                      <a:solidFill>
                        <a:schemeClr val="tx1"/>
                      </a:solidFill>
                      <a:prstDash val="solid"/>
                      <a:round/>
                      <a:headEnd type="none" w="med" len="med"/>
                      <a:tailEnd type="none" w="med" len="med"/>
                    </a:lnR>
                  </a:tcPr>
                </a:tc>
                <a:tc>
                  <a:txBody>
                    <a:bodyPr/>
                    <a:lstStyle/>
                    <a:p>
                      <a:r>
                        <a:rPr lang="en-US" sz="2000" dirty="0"/>
                        <a:t>O(1)</a:t>
                      </a:r>
                      <a:endParaRPr lang="ru-RU" sz="2000" dirty="0"/>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2711901881"/>
                  </a:ext>
                </a:extLst>
              </a:tr>
              <a:tr h="370840">
                <a:tc>
                  <a:txBody>
                    <a:bodyPr/>
                    <a:lstStyle/>
                    <a:p>
                      <a:r>
                        <a:rPr lang="ru-RU" sz="2000" b="0" dirty="0"/>
                        <a:t>Взять последний </a:t>
                      </a:r>
                    </a:p>
                  </a:txBody>
                  <a:tcPr>
                    <a:lnR w="12700" cap="flat" cmpd="sng" algn="ctr">
                      <a:solidFill>
                        <a:schemeClr val="tx1"/>
                      </a:solidFill>
                      <a:prstDash val="solid"/>
                      <a:round/>
                      <a:headEnd type="none" w="med" len="med"/>
                      <a:tailEnd type="none" w="med" len="med"/>
                    </a:lnR>
                  </a:tcPr>
                </a:tc>
                <a:tc>
                  <a:txBody>
                    <a:bodyPr/>
                    <a:lstStyle/>
                    <a:p>
                      <a:r>
                        <a:rPr lang="en-US" sz="2000" dirty="0"/>
                        <a:t>O(n)</a:t>
                      </a:r>
                      <a:endParaRPr lang="ru-RU" sz="2000" dirty="0"/>
                    </a:p>
                  </a:txBody>
                  <a:tcPr anchor="ctr">
                    <a:lnL w="12700" cap="flat" cmpd="sng" algn="ctr">
                      <a:solidFill>
                        <a:schemeClr val="tx1"/>
                      </a:solidFill>
                      <a:prstDash val="solid"/>
                      <a:round/>
                      <a:headEnd type="none" w="med" len="med"/>
                      <a:tailEnd type="none" w="med" len="med"/>
                    </a:lnL>
                  </a:tcPr>
                </a:tc>
                <a:tc>
                  <a:txBody>
                    <a:bodyPr/>
                    <a:lstStyle/>
                    <a:p>
                      <a:r>
                        <a:rPr lang="en-US" sz="2000" dirty="0"/>
                        <a:t>O(1) </a:t>
                      </a:r>
                      <a:endParaRPr lang="ru-RU" sz="2000" dirty="0"/>
                    </a:p>
                  </a:txBody>
                  <a:tcPr anchor="ctr"/>
                </a:tc>
                <a:extLst>
                  <a:ext uri="{0D108BD9-81ED-4DB2-BD59-A6C34878D82A}">
                    <a16:rowId xmlns:a16="http://schemas.microsoft.com/office/drawing/2014/main" val="4125387908"/>
                  </a:ext>
                </a:extLst>
              </a:tr>
              <a:tr h="370840">
                <a:tc>
                  <a:txBody>
                    <a:bodyPr/>
                    <a:lstStyle/>
                    <a:p>
                      <a:r>
                        <a:rPr lang="ru-RU" sz="2000" b="0" dirty="0"/>
                        <a:t>Вставка в начало</a:t>
                      </a:r>
                    </a:p>
                  </a:txBody>
                  <a:tcPr>
                    <a:lnR w="12700" cap="flat" cmpd="sng" algn="ctr">
                      <a:solidFill>
                        <a:schemeClr val="tx1"/>
                      </a:solidFill>
                      <a:prstDash val="solid"/>
                      <a:round/>
                      <a:headEnd type="none" w="med" len="med"/>
                      <a:tailEnd type="none" w="med" len="med"/>
                    </a:lnR>
                  </a:tcPr>
                </a:tc>
                <a:tc>
                  <a:txBody>
                    <a:bodyPr/>
                    <a:lstStyle/>
                    <a:p>
                      <a:r>
                        <a:rPr lang="en-US" sz="2000" dirty="0"/>
                        <a:t>O(1)</a:t>
                      </a:r>
                      <a:endParaRPr lang="ru-RU" sz="2000" dirty="0"/>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1593299118"/>
                  </a:ext>
                </a:extLst>
              </a:tr>
              <a:tr h="370840">
                <a:tc>
                  <a:txBody>
                    <a:bodyPr/>
                    <a:lstStyle/>
                    <a:p>
                      <a:r>
                        <a:rPr lang="ru-RU" sz="2000" b="0" dirty="0"/>
                        <a:t>Вставка в конец</a:t>
                      </a:r>
                    </a:p>
                  </a:txBody>
                  <a:tcPr>
                    <a:lnR w="12700" cap="flat" cmpd="sng" algn="ctr">
                      <a:solidFill>
                        <a:schemeClr val="tx1"/>
                      </a:solidFill>
                      <a:prstDash val="solid"/>
                      <a:round/>
                      <a:headEnd type="none" w="med" len="med"/>
                      <a:tailEnd type="none" w="med" len="med"/>
                    </a:lnR>
                  </a:tcPr>
                </a:tc>
                <a:tc>
                  <a:txBody>
                    <a:bodyPr/>
                    <a:lstStyle/>
                    <a:p>
                      <a:r>
                        <a:rPr lang="en-US" sz="2000" dirty="0"/>
                        <a:t>O(n)</a:t>
                      </a:r>
                      <a:endParaRPr lang="ru-RU" sz="2000" dirty="0"/>
                    </a:p>
                  </a:txBody>
                  <a:tcPr anchor="ctr">
                    <a:lnL w="12700" cap="flat" cmpd="sng" algn="ctr">
                      <a:solidFill>
                        <a:schemeClr val="tx1"/>
                      </a:solidFill>
                      <a:prstDash val="solid"/>
                      <a:round/>
                      <a:headEnd type="none" w="med" len="med"/>
                      <a:tailEnd type="none" w="med" len="med"/>
                    </a:lnL>
                  </a:tcPr>
                </a:tc>
                <a:tc>
                  <a:txBody>
                    <a:bodyPr/>
                    <a:lstStyle/>
                    <a:p>
                      <a:r>
                        <a:rPr lang="en-US" sz="2000" dirty="0"/>
                        <a:t>O(1)</a:t>
                      </a:r>
                      <a:endParaRPr lang="ru-RU" sz="2000" dirty="0"/>
                    </a:p>
                  </a:txBody>
                  <a:tcPr anchor="ctr"/>
                </a:tc>
                <a:extLst>
                  <a:ext uri="{0D108BD9-81ED-4DB2-BD59-A6C34878D82A}">
                    <a16:rowId xmlns:a16="http://schemas.microsoft.com/office/drawing/2014/main" val="2691556943"/>
                  </a:ext>
                </a:extLst>
              </a:tr>
              <a:tr h="370840">
                <a:tc>
                  <a:txBody>
                    <a:bodyPr/>
                    <a:lstStyle/>
                    <a:p>
                      <a:r>
                        <a:rPr lang="ru-RU" sz="2000" b="0" dirty="0"/>
                        <a:t>Вставка до заданного</a:t>
                      </a:r>
                    </a:p>
                  </a:txBody>
                  <a:tcPr>
                    <a:lnR w="12700" cap="flat" cmpd="sng" algn="ctr">
                      <a:solidFill>
                        <a:schemeClr val="tx1"/>
                      </a:solidFill>
                      <a:prstDash val="solid"/>
                      <a:round/>
                      <a:headEnd type="none" w="med" len="med"/>
                      <a:tailEnd type="none" w="med" len="med"/>
                    </a:lnR>
                  </a:tcPr>
                </a:tc>
                <a:tc>
                  <a:txBody>
                    <a:bodyPr/>
                    <a:lstStyle/>
                    <a:p>
                      <a:r>
                        <a:rPr lang="en-US" sz="2000" strike="noStrike" dirty="0"/>
                        <a:t>O(n)</a:t>
                      </a:r>
                      <a:endParaRPr lang="ru-RU" sz="2000" strike="sngStrike" dirty="0">
                        <a:solidFill>
                          <a:srgbClr val="00B050"/>
                        </a:solidFill>
                      </a:endParaRPr>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2385777977"/>
                  </a:ext>
                </a:extLst>
              </a:tr>
              <a:tr h="370840">
                <a:tc>
                  <a:txBody>
                    <a:bodyPr/>
                    <a:lstStyle/>
                    <a:p>
                      <a:r>
                        <a:rPr lang="ru-RU" sz="2000" b="0" dirty="0"/>
                        <a:t>Вставка после заданного</a:t>
                      </a:r>
                    </a:p>
                  </a:txBody>
                  <a:tcPr>
                    <a:lnR w="12700" cap="flat" cmpd="sng" algn="ctr">
                      <a:solidFill>
                        <a:schemeClr val="tx1"/>
                      </a:solidFill>
                      <a:prstDash val="solid"/>
                      <a:round/>
                      <a:headEnd type="none" w="med" len="med"/>
                      <a:tailEnd type="none" w="med" len="med"/>
                    </a:lnR>
                  </a:tcPr>
                </a:tc>
                <a:tc>
                  <a:txBody>
                    <a:bodyPr/>
                    <a:lstStyle/>
                    <a:p>
                      <a:r>
                        <a:rPr lang="en-US" sz="2000" dirty="0"/>
                        <a:t>O(1)</a:t>
                      </a:r>
                      <a:endParaRPr lang="ru-RU" sz="2000" dirty="0"/>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1118949445"/>
                  </a:ext>
                </a:extLst>
              </a:tr>
              <a:tr h="370840">
                <a:tc>
                  <a:txBody>
                    <a:bodyPr/>
                    <a:lstStyle/>
                    <a:p>
                      <a:r>
                        <a:rPr lang="ru-RU" sz="2000" b="0" dirty="0"/>
                        <a:t>Удаление первого</a:t>
                      </a:r>
                    </a:p>
                  </a:txBody>
                  <a:tcPr>
                    <a:lnR w="12700" cap="flat" cmpd="sng" algn="ctr">
                      <a:solidFill>
                        <a:schemeClr val="tx1"/>
                      </a:solidFill>
                      <a:prstDash val="solid"/>
                      <a:round/>
                      <a:headEnd type="none" w="med" len="med"/>
                      <a:tailEnd type="none" w="med" len="med"/>
                    </a:lnR>
                  </a:tcPr>
                </a:tc>
                <a:tc>
                  <a:txBody>
                    <a:bodyPr/>
                    <a:lstStyle/>
                    <a:p>
                      <a:r>
                        <a:rPr lang="en-US" sz="2000" dirty="0"/>
                        <a:t>O(1)</a:t>
                      </a:r>
                      <a:endParaRPr lang="ru-RU" sz="2000" dirty="0"/>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206001463"/>
                  </a:ext>
                </a:extLst>
              </a:tr>
              <a:tr h="370840">
                <a:tc>
                  <a:txBody>
                    <a:bodyPr/>
                    <a:lstStyle/>
                    <a:p>
                      <a:r>
                        <a:rPr lang="ru-RU" sz="2000" b="0" dirty="0"/>
                        <a:t>Удаление последнего</a:t>
                      </a:r>
                    </a:p>
                  </a:txBody>
                  <a:tcPr>
                    <a:lnR w="12700" cap="flat" cmpd="sng" algn="ctr">
                      <a:solidFill>
                        <a:schemeClr val="tx1"/>
                      </a:solidFill>
                      <a:prstDash val="solid"/>
                      <a:round/>
                      <a:headEnd type="none" w="med" len="med"/>
                      <a:tailEnd type="none" w="med" len="med"/>
                    </a:lnR>
                  </a:tcPr>
                </a:tc>
                <a:tc>
                  <a:txBody>
                    <a:bodyPr/>
                    <a:lstStyle/>
                    <a:p>
                      <a:r>
                        <a:rPr lang="en-US" sz="2000" dirty="0"/>
                        <a:t>O(n)</a:t>
                      </a:r>
                      <a:endParaRPr lang="ru-RU" sz="2000" dirty="0"/>
                    </a:p>
                  </a:txBody>
                  <a:tcPr anchor="ctr">
                    <a:lnL w="12700" cap="flat" cmpd="sng" algn="ctr">
                      <a:solidFill>
                        <a:schemeClr val="tx1"/>
                      </a:solidFill>
                      <a:prstDash val="solid"/>
                      <a:round/>
                      <a:headEnd type="none" w="med" len="med"/>
                      <a:tailEnd type="none" w="med" len="med"/>
                    </a:lnL>
                  </a:tcPr>
                </a:tc>
                <a:tc>
                  <a:txBody>
                    <a:bodyPr/>
                    <a:lstStyle/>
                    <a:p>
                      <a:r>
                        <a:rPr lang="en-US" sz="2000" dirty="0"/>
                        <a:t>O(n)</a:t>
                      </a:r>
                      <a:endParaRPr lang="ru-RU" sz="2000" dirty="0"/>
                    </a:p>
                  </a:txBody>
                  <a:tcPr anchor="ctr"/>
                </a:tc>
                <a:extLst>
                  <a:ext uri="{0D108BD9-81ED-4DB2-BD59-A6C34878D82A}">
                    <a16:rowId xmlns:a16="http://schemas.microsoft.com/office/drawing/2014/main" val="3061479886"/>
                  </a:ext>
                </a:extLst>
              </a:tr>
              <a:tr h="370840">
                <a:tc>
                  <a:txBody>
                    <a:bodyPr/>
                    <a:lstStyle/>
                    <a:p>
                      <a:r>
                        <a:rPr lang="ru-RU" sz="2000" b="0" dirty="0"/>
                        <a:t>Удаление по значению</a:t>
                      </a:r>
                    </a:p>
                  </a:txBody>
                  <a:tcPr>
                    <a:lnR w="12700" cap="flat" cmpd="sng" algn="ctr">
                      <a:solidFill>
                        <a:schemeClr val="tx1"/>
                      </a:solidFill>
                      <a:prstDash val="solid"/>
                      <a:round/>
                      <a:headEnd type="none" w="med" len="med"/>
                      <a:tailEnd type="none" w="med" len="med"/>
                    </a:lnR>
                  </a:tcPr>
                </a:tc>
                <a:tc>
                  <a:txBody>
                    <a:bodyPr/>
                    <a:lstStyle/>
                    <a:p>
                      <a:r>
                        <a:rPr lang="en-US" sz="2000" dirty="0"/>
                        <a:t>O(n)</a:t>
                      </a:r>
                      <a:endParaRPr lang="ru-RU" sz="2000" dirty="0"/>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680080913"/>
                  </a:ext>
                </a:extLst>
              </a:tr>
              <a:tr h="370840">
                <a:tc>
                  <a:txBody>
                    <a:bodyPr/>
                    <a:lstStyle/>
                    <a:p>
                      <a:r>
                        <a:rPr lang="ru-RU" sz="2000" b="0" dirty="0"/>
                        <a:t>Поиск элемента</a:t>
                      </a:r>
                    </a:p>
                  </a:txBody>
                  <a:tcPr>
                    <a:lnR w="12700" cap="flat" cmpd="sng" algn="ctr">
                      <a:solidFill>
                        <a:schemeClr val="tx1"/>
                      </a:solidFill>
                      <a:prstDash val="solid"/>
                      <a:round/>
                      <a:headEnd type="none" w="med" len="med"/>
                      <a:tailEnd type="none" w="med" len="med"/>
                    </a:lnR>
                  </a:tcPr>
                </a:tc>
                <a:tc>
                  <a:txBody>
                    <a:bodyPr/>
                    <a:lstStyle/>
                    <a:p>
                      <a:r>
                        <a:rPr lang="en-US" sz="2000" dirty="0"/>
                        <a:t>O(n)</a:t>
                      </a:r>
                      <a:endParaRPr lang="ru-RU" sz="2000" dirty="0"/>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2633890763"/>
                  </a:ext>
                </a:extLst>
              </a:tr>
            </a:tbl>
          </a:graphicData>
        </a:graphic>
      </p:graphicFrame>
    </p:spTree>
    <p:extLst>
      <p:ext uri="{BB962C8B-B14F-4D97-AF65-F5344CB8AC3E}">
        <p14:creationId xmlns:p14="http://schemas.microsoft.com/office/powerpoint/2010/main" val="302651795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2285882"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Связные списки</a:t>
            </a:r>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871165" y="1212312"/>
            <a:ext cx="11262470" cy="572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Сложность операций с двусвязными списками</a:t>
            </a:r>
            <a:endParaRPr sz="2800" dirty="0"/>
          </a:p>
        </p:txBody>
      </p:sp>
      <p:graphicFrame>
        <p:nvGraphicFramePr>
          <p:cNvPr id="7" name="Таблица 6">
            <a:extLst>
              <a:ext uri="{FF2B5EF4-FFF2-40B4-BE49-F238E27FC236}">
                <a16:creationId xmlns:a16="http://schemas.microsoft.com/office/drawing/2014/main" id="{784055BE-CFB0-48D3-A442-E1BF2874699B}"/>
              </a:ext>
            </a:extLst>
          </p:cNvPr>
          <p:cNvGraphicFramePr>
            <a:graphicFrameLocks noGrp="1"/>
          </p:cNvGraphicFramePr>
          <p:nvPr>
            <p:extLst>
              <p:ext uri="{D42A27DB-BD31-4B8C-83A1-F6EECF244321}">
                <p14:modId xmlns:p14="http://schemas.microsoft.com/office/powerpoint/2010/main" val="3402658935"/>
              </p:ext>
            </p:extLst>
          </p:nvPr>
        </p:nvGraphicFramePr>
        <p:xfrm>
          <a:off x="2673278" y="2164971"/>
          <a:ext cx="7658244" cy="6253480"/>
        </p:xfrm>
        <a:graphic>
          <a:graphicData uri="http://schemas.openxmlformats.org/drawingml/2006/table">
            <a:tbl>
              <a:tblPr firstRow="1" firstCol="1" bandRow="1">
                <a:tableStyleId>{FABFCF23-3B69-468F-B69F-88F6DE6A72F2}</a:tableStyleId>
              </a:tblPr>
              <a:tblGrid>
                <a:gridCol w="2552748">
                  <a:extLst>
                    <a:ext uri="{9D8B030D-6E8A-4147-A177-3AD203B41FA5}">
                      <a16:colId xmlns:a16="http://schemas.microsoft.com/office/drawing/2014/main" val="2518591083"/>
                    </a:ext>
                  </a:extLst>
                </a:gridCol>
                <a:gridCol w="2552748">
                  <a:extLst>
                    <a:ext uri="{9D8B030D-6E8A-4147-A177-3AD203B41FA5}">
                      <a16:colId xmlns:a16="http://schemas.microsoft.com/office/drawing/2014/main" val="2696512963"/>
                    </a:ext>
                  </a:extLst>
                </a:gridCol>
                <a:gridCol w="2552748">
                  <a:extLst>
                    <a:ext uri="{9D8B030D-6E8A-4147-A177-3AD203B41FA5}">
                      <a16:colId xmlns:a16="http://schemas.microsoft.com/office/drawing/2014/main" val="1079000731"/>
                    </a:ext>
                  </a:extLst>
                </a:gridCol>
              </a:tblGrid>
              <a:tr h="370840">
                <a:tc>
                  <a:txBody>
                    <a:bodyPr/>
                    <a:lstStyle/>
                    <a:p>
                      <a:endParaRPr lang="ru-RU" dirty="0"/>
                    </a:p>
                  </a:txBody>
                  <a:tcPr/>
                </a:tc>
                <a:tc gridSpan="2">
                  <a:txBody>
                    <a:bodyPr/>
                    <a:lstStyle/>
                    <a:p>
                      <a:r>
                        <a:rPr lang="ru-RU" dirty="0"/>
                        <a:t>Асимптотическая сложность</a:t>
                      </a:r>
                    </a:p>
                  </a:txBody>
                  <a:tcPr/>
                </a:tc>
                <a:tc hMerge="1">
                  <a:txBody>
                    <a:bodyPr/>
                    <a:lstStyle/>
                    <a:p>
                      <a:endParaRPr lang="ru-RU"/>
                    </a:p>
                  </a:txBody>
                  <a:tcPr/>
                </a:tc>
                <a:extLst>
                  <a:ext uri="{0D108BD9-81ED-4DB2-BD59-A6C34878D82A}">
                    <a16:rowId xmlns:a16="http://schemas.microsoft.com/office/drawing/2014/main" val="789628695"/>
                  </a:ext>
                </a:extLst>
              </a:tr>
              <a:tr h="370840">
                <a:tc>
                  <a:txBody>
                    <a:bodyPr/>
                    <a:lstStyle/>
                    <a:p>
                      <a:r>
                        <a:rPr lang="ru-RU" sz="2000" dirty="0"/>
                        <a:t>Тип </a:t>
                      </a:r>
                    </a:p>
                    <a:p>
                      <a:r>
                        <a:rPr lang="ru-RU" sz="2000" dirty="0"/>
                        <a:t>операции</a:t>
                      </a:r>
                    </a:p>
                  </a:txBody>
                  <a:tcPr>
                    <a:lnR w="12700" cap="flat" cmpd="sng" algn="ctr">
                      <a:solidFill>
                        <a:schemeClr val="tx1"/>
                      </a:solidFill>
                      <a:prstDash val="solid"/>
                      <a:round/>
                      <a:headEnd type="none" w="med" len="med"/>
                      <a:tailEnd type="none" w="med" len="med"/>
                    </a:lnR>
                  </a:tcPr>
                </a:tc>
                <a:tc>
                  <a:txBody>
                    <a:bodyPr/>
                    <a:lstStyle/>
                    <a:p>
                      <a:r>
                        <a:rPr lang="ru-RU" sz="2000" b="1" dirty="0"/>
                        <a:t>Только </a:t>
                      </a:r>
                      <a:r>
                        <a:rPr lang="en-US" sz="2000" b="1" dirty="0"/>
                        <a:t>head</a:t>
                      </a:r>
                      <a:endParaRPr lang="ru-RU" sz="2000" b="1" dirty="0"/>
                    </a:p>
                  </a:txBody>
                  <a:tcPr anchor="ctr">
                    <a:lnL w="12700" cap="flat" cmpd="sng" algn="ctr">
                      <a:solidFill>
                        <a:schemeClr val="tx1"/>
                      </a:solidFill>
                      <a:prstDash val="solid"/>
                      <a:round/>
                      <a:headEnd type="none" w="med" len="med"/>
                      <a:tailEnd type="none" w="med" len="med"/>
                    </a:lnL>
                  </a:tcPr>
                </a:tc>
                <a:tc>
                  <a:txBody>
                    <a:bodyPr/>
                    <a:lstStyle/>
                    <a:p>
                      <a:r>
                        <a:rPr lang="en-US" sz="2000" b="1" dirty="0"/>
                        <a:t>Head + Tail</a:t>
                      </a:r>
                      <a:endParaRPr lang="ru-RU" sz="2000" b="1" dirty="0"/>
                    </a:p>
                  </a:txBody>
                  <a:tcPr anchor="ctr"/>
                </a:tc>
                <a:extLst>
                  <a:ext uri="{0D108BD9-81ED-4DB2-BD59-A6C34878D82A}">
                    <a16:rowId xmlns:a16="http://schemas.microsoft.com/office/drawing/2014/main" val="2526644760"/>
                  </a:ext>
                </a:extLst>
              </a:tr>
              <a:tr h="370840">
                <a:tc>
                  <a:txBody>
                    <a:bodyPr/>
                    <a:lstStyle/>
                    <a:p>
                      <a:r>
                        <a:rPr lang="ru-RU" sz="2000" b="0" dirty="0"/>
                        <a:t>Взять первый</a:t>
                      </a:r>
                    </a:p>
                  </a:txBody>
                  <a:tcPr>
                    <a:lnR w="12700" cap="flat" cmpd="sng" algn="ctr">
                      <a:solidFill>
                        <a:schemeClr val="tx1"/>
                      </a:solidFill>
                      <a:prstDash val="solid"/>
                      <a:round/>
                      <a:headEnd type="none" w="med" len="med"/>
                      <a:tailEnd type="none" w="med" len="med"/>
                    </a:lnR>
                  </a:tcPr>
                </a:tc>
                <a:tc>
                  <a:txBody>
                    <a:bodyPr/>
                    <a:lstStyle/>
                    <a:p>
                      <a:r>
                        <a:rPr lang="en-US" sz="2000" dirty="0"/>
                        <a:t>O(1)</a:t>
                      </a:r>
                      <a:endParaRPr lang="ru-RU" sz="2000" dirty="0"/>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2711901881"/>
                  </a:ext>
                </a:extLst>
              </a:tr>
              <a:tr h="370840">
                <a:tc>
                  <a:txBody>
                    <a:bodyPr/>
                    <a:lstStyle/>
                    <a:p>
                      <a:r>
                        <a:rPr lang="ru-RU" sz="2000" b="0" dirty="0"/>
                        <a:t>Взять последний </a:t>
                      </a:r>
                    </a:p>
                  </a:txBody>
                  <a:tcPr>
                    <a:lnR w="12700" cap="flat" cmpd="sng" algn="ctr">
                      <a:solidFill>
                        <a:schemeClr val="tx1"/>
                      </a:solidFill>
                      <a:prstDash val="solid"/>
                      <a:round/>
                      <a:headEnd type="none" w="med" len="med"/>
                      <a:tailEnd type="none" w="med" len="med"/>
                    </a:lnR>
                  </a:tcPr>
                </a:tc>
                <a:tc>
                  <a:txBody>
                    <a:bodyPr/>
                    <a:lstStyle/>
                    <a:p>
                      <a:r>
                        <a:rPr lang="en-US" sz="2000" dirty="0"/>
                        <a:t>O(n)</a:t>
                      </a:r>
                      <a:endParaRPr lang="ru-RU" sz="2000" dirty="0"/>
                    </a:p>
                  </a:txBody>
                  <a:tcPr anchor="ctr">
                    <a:lnL w="12700" cap="flat" cmpd="sng" algn="ctr">
                      <a:solidFill>
                        <a:schemeClr val="tx1"/>
                      </a:solidFill>
                      <a:prstDash val="solid"/>
                      <a:round/>
                      <a:headEnd type="none" w="med" len="med"/>
                      <a:tailEnd type="none" w="med" len="med"/>
                    </a:lnL>
                  </a:tcPr>
                </a:tc>
                <a:tc>
                  <a:txBody>
                    <a:bodyPr/>
                    <a:lstStyle/>
                    <a:p>
                      <a:r>
                        <a:rPr lang="en-US" sz="2000" dirty="0"/>
                        <a:t>O(1) </a:t>
                      </a:r>
                      <a:endParaRPr lang="ru-RU" sz="2000" dirty="0"/>
                    </a:p>
                  </a:txBody>
                  <a:tcPr anchor="ctr"/>
                </a:tc>
                <a:extLst>
                  <a:ext uri="{0D108BD9-81ED-4DB2-BD59-A6C34878D82A}">
                    <a16:rowId xmlns:a16="http://schemas.microsoft.com/office/drawing/2014/main" val="4125387908"/>
                  </a:ext>
                </a:extLst>
              </a:tr>
              <a:tr h="370840">
                <a:tc>
                  <a:txBody>
                    <a:bodyPr/>
                    <a:lstStyle/>
                    <a:p>
                      <a:r>
                        <a:rPr lang="ru-RU" sz="2000" b="0" dirty="0"/>
                        <a:t>Вставка в начало</a:t>
                      </a:r>
                    </a:p>
                  </a:txBody>
                  <a:tcPr>
                    <a:lnR w="12700" cap="flat" cmpd="sng" algn="ctr">
                      <a:solidFill>
                        <a:schemeClr val="tx1"/>
                      </a:solidFill>
                      <a:prstDash val="solid"/>
                      <a:round/>
                      <a:headEnd type="none" w="med" len="med"/>
                      <a:tailEnd type="none" w="med" len="med"/>
                    </a:lnR>
                  </a:tcPr>
                </a:tc>
                <a:tc>
                  <a:txBody>
                    <a:bodyPr/>
                    <a:lstStyle/>
                    <a:p>
                      <a:r>
                        <a:rPr lang="en-US" sz="2000" dirty="0"/>
                        <a:t>O(1)</a:t>
                      </a:r>
                      <a:endParaRPr lang="ru-RU" sz="2000" dirty="0"/>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1593299118"/>
                  </a:ext>
                </a:extLst>
              </a:tr>
              <a:tr h="370840">
                <a:tc>
                  <a:txBody>
                    <a:bodyPr/>
                    <a:lstStyle/>
                    <a:p>
                      <a:r>
                        <a:rPr lang="ru-RU" sz="2000" b="0" dirty="0"/>
                        <a:t>Вставка в конец</a:t>
                      </a:r>
                    </a:p>
                  </a:txBody>
                  <a:tcPr>
                    <a:lnR w="12700" cap="flat" cmpd="sng" algn="ctr">
                      <a:solidFill>
                        <a:schemeClr val="tx1"/>
                      </a:solidFill>
                      <a:prstDash val="solid"/>
                      <a:round/>
                      <a:headEnd type="none" w="med" len="med"/>
                      <a:tailEnd type="none" w="med" len="med"/>
                    </a:lnR>
                  </a:tcPr>
                </a:tc>
                <a:tc>
                  <a:txBody>
                    <a:bodyPr/>
                    <a:lstStyle/>
                    <a:p>
                      <a:r>
                        <a:rPr lang="en-US" sz="2000" dirty="0"/>
                        <a:t>O(n)</a:t>
                      </a:r>
                      <a:endParaRPr lang="ru-RU" sz="2000" dirty="0"/>
                    </a:p>
                  </a:txBody>
                  <a:tcPr anchor="ctr">
                    <a:lnL w="12700" cap="flat" cmpd="sng" algn="ctr">
                      <a:solidFill>
                        <a:schemeClr val="tx1"/>
                      </a:solidFill>
                      <a:prstDash val="solid"/>
                      <a:round/>
                      <a:headEnd type="none" w="med" len="med"/>
                      <a:tailEnd type="none" w="med" len="med"/>
                    </a:lnL>
                  </a:tcPr>
                </a:tc>
                <a:tc>
                  <a:txBody>
                    <a:bodyPr/>
                    <a:lstStyle/>
                    <a:p>
                      <a:r>
                        <a:rPr lang="en-US" sz="2000" dirty="0"/>
                        <a:t>O(1)</a:t>
                      </a:r>
                      <a:endParaRPr lang="ru-RU" sz="2000" dirty="0"/>
                    </a:p>
                  </a:txBody>
                  <a:tcPr anchor="ctr"/>
                </a:tc>
                <a:extLst>
                  <a:ext uri="{0D108BD9-81ED-4DB2-BD59-A6C34878D82A}">
                    <a16:rowId xmlns:a16="http://schemas.microsoft.com/office/drawing/2014/main" val="2691556943"/>
                  </a:ext>
                </a:extLst>
              </a:tr>
              <a:tr h="370840">
                <a:tc>
                  <a:txBody>
                    <a:bodyPr/>
                    <a:lstStyle/>
                    <a:p>
                      <a:r>
                        <a:rPr lang="ru-RU" sz="2000" b="0" dirty="0"/>
                        <a:t>Вставка до заданного</a:t>
                      </a:r>
                    </a:p>
                  </a:txBody>
                  <a:tcPr>
                    <a:lnR w="12700" cap="flat" cmpd="sng" algn="ctr">
                      <a:solidFill>
                        <a:schemeClr val="tx1"/>
                      </a:solidFill>
                      <a:prstDash val="solid"/>
                      <a:round/>
                      <a:headEnd type="none" w="med" len="med"/>
                      <a:tailEnd type="none" w="med" len="med"/>
                    </a:lnR>
                  </a:tcPr>
                </a:tc>
                <a:tc>
                  <a:txBody>
                    <a:bodyPr/>
                    <a:lstStyle/>
                    <a:p>
                      <a:r>
                        <a:rPr lang="en-US" sz="2000" strike="sngStrike" dirty="0"/>
                        <a:t>O(n)</a:t>
                      </a:r>
                      <a:r>
                        <a:rPr lang="ru-RU" sz="2000" strike="sngStrike" dirty="0"/>
                        <a:t> </a:t>
                      </a:r>
                      <a:r>
                        <a:rPr lang="en-US" sz="2000" strike="noStrike" dirty="0">
                          <a:solidFill>
                            <a:srgbClr val="00B050"/>
                          </a:solidFill>
                        </a:rPr>
                        <a:t>O(1)</a:t>
                      </a:r>
                      <a:endParaRPr lang="ru-RU" sz="2000" strike="sngStrike" dirty="0">
                        <a:solidFill>
                          <a:srgbClr val="00B050"/>
                        </a:solidFill>
                      </a:endParaRPr>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2385777977"/>
                  </a:ext>
                </a:extLst>
              </a:tr>
              <a:tr h="370840">
                <a:tc>
                  <a:txBody>
                    <a:bodyPr/>
                    <a:lstStyle/>
                    <a:p>
                      <a:r>
                        <a:rPr lang="ru-RU" sz="2000" b="0" dirty="0"/>
                        <a:t>Вставка после заданного</a:t>
                      </a:r>
                    </a:p>
                  </a:txBody>
                  <a:tcPr>
                    <a:lnR w="12700" cap="flat" cmpd="sng" algn="ctr">
                      <a:solidFill>
                        <a:schemeClr val="tx1"/>
                      </a:solidFill>
                      <a:prstDash val="solid"/>
                      <a:round/>
                      <a:headEnd type="none" w="med" len="med"/>
                      <a:tailEnd type="none" w="med" len="med"/>
                    </a:lnR>
                  </a:tcPr>
                </a:tc>
                <a:tc>
                  <a:txBody>
                    <a:bodyPr/>
                    <a:lstStyle/>
                    <a:p>
                      <a:r>
                        <a:rPr lang="en-US" sz="2000" dirty="0"/>
                        <a:t>O(1)</a:t>
                      </a:r>
                      <a:endParaRPr lang="ru-RU" sz="2000" dirty="0"/>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1118949445"/>
                  </a:ext>
                </a:extLst>
              </a:tr>
              <a:tr h="370840">
                <a:tc>
                  <a:txBody>
                    <a:bodyPr/>
                    <a:lstStyle/>
                    <a:p>
                      <a:r>
                        <a:rPr lang="ru-RU" sz="2000" b="0" dirty="0"/>
                        <a:t>Удаление первого</a:t>
                      </a:r>
                    </a:p>
                  </a:txBody>
                  <a:tcPr>
                    <a:lnR w="12700" cap="flat" cmpd="sng" algn="ctr">
                      <a:solidFill>
                        <a:schemeClr val="tx1"/>
                      </a:solidFill>
                      <a:prstDash val="solid"/>
                      <a:round/>
                      <a:headEnd type="none" w="med" len="med"/>
                      <a:tailEnd type="none" w="med" len="med"/>
                    </a:lnR>
                  </a:tcPr>
                </a:tc>
                <a:tc>
                  <a:txBody>
                    <a:bodyPr/>
                    <a:lstStyle/>
                    <a:p>
                      <a:r>
                        <a:rPr lang="en-US" sz="2000" dirty="0"/>
                        <a:t>O(1)</a:t>
                      </a:r>
                      <a:endParaRPr lang="ru-RU" sz="2000" dirty="0"/>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206001463"/>
                  </a:ext>
                </a:extLst>
              </a:tr>
              <a:tr h="370840">
                <a:tc>
                  <a:txBody>
                    <a:bodyPr/>
                    <a:lstStyle/>
                    <a:p>
                      <a:r>
                        <a:rPr lang="ru-RU" sz="2000" b="0" dirty="0"/>
                        <a:t>Удаление последнего</a:t>
                      </a:r>
                    </a:p>
                  </a:txBody>
                  <a:tcPr>
                    <a:lnR w="12700" cap="flat" cmpd="sng" algn="ctr">
                      <a:solidFill>
                        <a:schemeClr val="tx1"/>
                      </a:solidFill>
                      <a:prstDash val="solid"/>
                      <a:round/>
                      <a:headEnd type="none" w="med" len="med"/>
                      <a:tailEnd type="none" w="med" len="med"/>
                    </a:lnR>
                  </a:tcPr>
                </a:tc>
                <a:tc>
                  <a:txBody>
                    <a:bodyPr/>
                    <a:lstStyle/>
                    <a:p>
                      <a:r>
                        <a:rPr lang="en-US" sz="2000" dirty="0"/>
                        <a:t>O(n)</a:t>
                      </a:r>
                      <a:endParaRPr lang="ru-RU" sz="2000" dirty="0"/>
                    </a:p>
                  </a:txBody>
                  <a:tcPr anchor="ctr">
                    <a:lnL w="12700" cap="flat" cmpd="sng" algn="ctr">
                      <a:solidFill>
                        <a:schemeClr val="tx1"/>
                      </a:solidFill>
                      <a:prstDash val="solid"/>
                      <a:round/>
                      <a:headEnd type="none" w="med" len="med"/>
                      <a:tailEnd type="none" w="med" len="med"/>
                    </a:lnL>
                  </a:tcPr>
                </a:tc>
                <a:tc>
                  <a:txBody>
                    <a:bodyPr/>
                    <a:lstStyle/>
                    <a:p>
                      <a:r>
                        <a:rPr lang="en-US" sz="2000" strike="sngStrike" dirty="0"/>
                        <a:t>O(n)</a:t>
                      </a:r>
                      <a:r>
                        <a:rPr lang="en-US" sz="2000" dirty="0">
                          <a:solidFill>
                            <a:srgbClr val="00B050"/>
                          </a:solidFill>
                        </a:rPr>
                        <a:t> O(1)</a:t>
                      </a:r>
                      <a:endParaRPr lang="ru-RU" sz="2000" dirty="0"/>
                    </a:p>
                  </a:txBody>
                  <a:tcPr anchor="ctr"/>
                </a:tc>
                <a:extLst>
                  <a:ext uri="{0D108BD9-81ED-4DB2-BD59-A6C34878D82A}">
                    <a16:rowId xmlns:a16="http://schemas.microsoft.com/office/drawing/2014/main" val="3061479886"/>
                  </a:ext>
                </a:extLst>
              </a:tr>
              <a:tr h="370840">
                <a:tc>
                  <a:txBody>
                    <a:bodyPr/>
                    <a:lstStyle/>
                    <a:p>
                      <a:r>
                        <a:rPr lang="ru-RU" sz="2000" b="0" dirty="0"/>
                        <a:t>Удаление по значению</a:t>
                      </a:r>
                    </a:p>
                  </a:txBody>
                  <a:tcPr>
                    <a:lnR w="12700" cap="flat" cmpd="sng" algn="ctr">
                      <a:solidFill>
                        <a:schemeClr val="tx1"/>
                      </a:solidFill>
                      <a:prstDash val="solid"/>
                      <a:round/>
                      <a:headEnd type="none" w="med" len="med"/>
                      <a:tailEnd type="none" w="med" len="med"/>
                    </a:lnR>
                  </a:tcPr>
                </a:tc>
                <a:tc>
                  <a:txBody>
                    <a:bodyPr/>
                    <a:lstStyle/>
                    <a:p>
                      <a:r>
                        <a:rPr lang="en-US" sz="2000" dirty="0"/>
                        <a:t>O(n)</a:t>
                      </a:r>
                      <a:endParaRPr lang="ru-RU" sz="2000" dirty="0"/>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680080913"/>
                  </a:ext>
                </a:extLst>
              </a:tr>
              <a:tr h="370840">
                <a:tc>
                  <a:txBody>
                    <a:bodyPr/>
                    <a:lstStyle/>
                    <a:p>
                      <a:r>
                        <a:rPr lang="ru-RU" sz="2000" b="0" dirty="0"/>
                        <a:t>Поиск элемента</a:t>
                      </a:r>
                    </a:p>
                  </a:txBody>
                  <a:tcPr>
                    <a:lnR w="12700" cap="flat" cmpd="sng" algn="ctr">
                      <a:solidFill>
                        <a:schemeClr val="tx1"/>
                      </a:solidFill>
                      <a:prstDash val="solid"/>
                      <a:round/>
                      <a:headEnd type="none" w="med" len="med"/>
                      <a:tailEnd type="none" w="med" len="med"/>
                    </a:lnR>
                  </a:tcPr>
                </a:tc>
                <a:tc>
                  <a:txBody>
                    <a:bodyPr/>
                    <a:lstStyle/>
                    <a:p>
                      <a:r>
                        <a:rPr lang="en-US" sz="2000" dirty="0"/>
                        <a:t>O(n)</a:t>
                      </a:r>
                      <a:endParaRPr lang="ru-RU" sz="2000" dirty="0"/>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2633890763"/>
                  </a:ext>
                </a:extLst>
              </a:tr>
            </a:tbl>
          </a:graphicData>
        </a:graphic>
      </p:graphicFrame>
    </p:spTree>
    <p:extLst>
      <p:ext uri="{BB962C8B-B14F-4D97-AF65-F5344CB8AC3E}">
        <p14:creationId xmlns:p14="http://schemas.microsoft.com/office/powerpoint/2010/main" val="3797558497"/>
      </p:ext>
    </p:extLst>
  </p:cSld>
  <p:clrMapOvr>
    <a:masterClrMapping/>
  </p:clrMapOvr>
  <p:transition spd="med"/>
</p:sld>
</file>

<file path=ppt/theme/theme1.xml><?xml version="1.0" encoding="utf-8"?>
<a:theme xmlns:a="http://schemas.openxmlformats.org/drawingml/2006/main" name="White">
  <a:themeElements>
    <a:clrScheme name="White">
      <a:dk1>
        <a:srgbClr val="000000">
          <a:alpha val="56311"/>
        </a:srgbClr>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Roboto"/>
        <a:ea typeface="Roboto"/>
        <a:cs typeface="Roboto"/>
      </a:majorFont>
      <a:minorFont>
        <a:latin typeface="Roboto"/>
        <a:ea typeface="Roboto"/>
        <a:cs typeface="Robot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Roboto"/>
        <a:ea typeface="Roboto"/>
        <a:cs typeface="Roboto"/>
      </a:majorFont>
      <a:minorFont>
        <a:latin typeface="Roboto"/>
        <a:ea typeface="Roboto"/>
        <a:cs typeface="Robot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8373</TotalTime>
  <Words>1517</Words>
  <Application>Microsoft Office PowerPoint</Application>
  <PresentationFormat>Произвольный</PresentationFormat>
  <Paragraphs>277</Paragraphs>
  <Slides>31</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31</vt:i4>
      </vt:variant>
    </vt:vector>
  </HeadingPairs>
  <TitlesOfParts>
    <vt:vector size="40" baseType="lpstr">
      <vt:lpstr>Arial</vt:lpstr>
      <vt:lpstr>Helvetica Light</vt:lpstr>
      <vt:lpstr>Helvetica Neue</vt:lpstr>
      <vt:lpstr>Helvetica Neue Light</vt:lpstr>
      <vt:lpstr>Helvetica Neue Thin</vt:lpstr>
      <vt:lpstr>Roboto</vt:lpstr>
      <vt:lpstr>Roboto Light</vt:lpstr>
      <vt:lpstr>Roboto Medium</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Ilya</dc:creator>
  <cp:lastModifiedBy>Ilya Bychkov</cp:lastModifiedBy>
  <cp:revision>341</cp:revision>
  <dcterms:modified xsi:type="dcterms:W3CDTF">2024-01-13T07:34:01Z</dcterms:modified>
</cp:coreProperties>
</file>